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6"/>
  </p:notes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andy Casual" charset="1" panose="00000500000000000000"/>
      <p:regular r:id="rId10"/>
    </p:embeddedFont>
    <p:embeddedFont>
      <p:font typeface="Bobby Jones" charset="1" panose="000000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Londrina Solid" charset="1" panose="00000500000000000000"/>
      <p:regular r:id="rId18"/>
    </p:embeddedFont>
    <p:embeddedFont>
      <p:font typeface="Londrina Solid Thin" charset="1" panose="00000300000000000000"/>
      <p:regular r:id="rId19"/>
    </p:embeddedFont>
    <p:embeddedFont>
      <p:font typeface="Londrina Solid Light" charset="1" panose="00000400000000000000"/>
      <p:regular r:id="rId20"/>
    </p:embeddedFont>
    <p:embeddedFont>
      <p:font typeface="Londrina Solid Heavy" charset="1" panose="00000A00000000000000"/>
      <p:regular r:id="rId21"/>
    </p:embeddedFont>
    <p:embeddedFont>
      <p:font typeface="Agrandir" charset="1" panose="00000500000000000000"/>
      <p:regular r:id="rId22"/>
    </p:embeddedFont>
    <p:embeddedFont>
      <p:font typeface="Agrandir Bold" charset="1" panose="00000800000000000000"/>
      <p:regular r:id="rId23"/>
    </p:embeddedFont>
    <p:embeddedFont>
      <p:font typeface="Agrandir Italics" charset="1" panose="00000500000000000000"/>
      <p:regular r:id="rId24"/>
    </p:embeddedFont>
    <p:embeddedFont>
      <p:font typeface="Agrandir Bold Italics" charset="1" panose="00000800000000000000"/>
      <p:regular r:id="rId25"/>
    </p:embeddedFont>
    <p:embeddedFont>
      <p:font typeface="Agrandir Thin" charset="1" panose="00000200000000000000"/>
      <p:regular r:id="rId26"/>
    </p:embeddedFont>
    <p:embeddedFont>
      <p:font typeface="Agrandir Thin Italics" charset="1" panose="00000200000000000000"/>
      <p:regular r:id="rId27"/>
    </p:embeddedFont>
    <p:embeddedFont>
      <p:font typeface="Agrandir Medium" charset="1" panose="00000600000000000000"/>
      <p:regular r:id="rId28"/>
    </p:embeddedFont>
    <p:embeddedFont>
      <p:font typeface="Agrandir Medium Italics" charset="1" panose="00000600000000000000"/>
      <p:regular r:id="rId29"/>
    </p:embeddedFont>
    <p:embeddedFont>
      <p:font typeface="Agrandir Ultra-Bold" charset="1" panose="00000A00000000000000"/>
      <p:regular r:id="rId30"/>
    </p:embeddedFont>
    <p:embeddedFont>
      <p:font typeface="Agrandir Ultra-Bold Italics" charset="1" panose="00000A00000000000000"/>
      <p:regular r:id="rId31"/>
    </p:embeddedFont>
    <p:embeddedFont>
      <p:font typeface="Agrandir Heavy" charset="1" panose="00000900000000000000"/>
      <p:regular r:id="rId32"/>
    </p:embeddedFont>
    <p:embeddedFont>
      <p:font typeface="Agrandir Heavy Italics" charset="1" panose="000009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66" Target="notesMasters/notesMaster1.xml" Type="http://schemas.openxmlformats.org/officeDocument/2006/relationships/notesMaster"/><Relationship Id="rId67" Target="theme/theme2.xml" Type="http://schemas.openxmlformats.org/officeDocument/2006/relationships/theme"/><Relationship Id="rId68" Target="notesSlides/notesSlide1.xml" Type="http://schemas.openxmlformats.org/officeDocument/2006/relationships/notesSlide"/><Relationship Id="rId69" Target="notesSlides/notesSlide2.xml" Type="http://schemas.openxmlformats.org/officeDocument/2006/relationships/notesSlide"/><Relationship Id="rId7" Target="fonts/font7.fntdata" Type="http://schemas.openxmlformats.org/officeDocument/2006/relationships/font"/><Relationship Id="rId70" Target="notesSlides/notesSlide3.xml" Type="http://schemas.openxmlformats.org/officeDocument/2006/relationships/notesSlide"/><Relationship Id="rId71" Target="notesSlides/notesSlide4.xml" Type="http://schemas.openxmlformats.org/officeDocument/2006/relationships/notesSlide"/><Relationship Id="rId72" Target="notesSlides/notesSlide5.xml" Type="http://schemas.openxmlformats.org/officeDocument/2006/relationships/notesSlide"/><Relationship Id="rId73" Target="notesSlides/notesSlide6.xml" Type="http://schemas.openxmlformats.org/officeDocument/2006/relationships/notesSlide"/><Relationship Id="rId74" Target="notesSlides/notesSlide7.xml" Type="http://schemas.openxmlformats.org/officeDocument/2006/relationships/notesSlide"/><Relationship Id="rId75" Target="notesSlides/notesSlide8.xml" Type="http://schemas.openxmlformats.org/officeDocument/2006/relationships/notesSlide"/><Relationship Id="rId76" Target="notesSlides/notesSlide9.xml" Type="http://schemas.openxmlformats.org/officeDocument/2006/relationships/notesSlide"/><Relationship Id="rId77" Target="notesSlides/notesSlide10.xml" Type="http://schemas.openxmlformats.org/officeDocument/2006/relationships/notesSlide"/><Relationship Id="rId78" Target="notesSlides/notesSlide11.xml" Type="http://schemas.openxmlformats.org/officeDocument/2006/relationships/notesSlide"/><Relationship Id="rId79" Target="notesSlides/notesSlide12.xml" Type="http://schemas.openxmlformats.org/officeDocument/2006/relationships/notesSlide"/><Relationship Id="rId8" Target="fonts/font8.fntdata" Type="http://schemas.openxmlformats.org/officeDocument/2006/relationships/font"/><Relationship Id="rId80" Target="notesSlides/notesSlide13.xml" Type="http://schemas.openxmlformats.org/officeDocument/2006/relationships/notesSlide"/><Relationship Id="rId81" Target="notesSlides/notesSlide14.xml" Type="http://schemas.openxmlformats.org/officeDocument/2006/relationships/notesSlide"/><Relationship Id="rId82" Target="notesSlides/notesSlide15.xml" Type="http://schemas.openxmlformats.org/officeDocument/2006/relationships/notesSlide"/><Relationship Id="rId83" Target="notesSlides/notesSlide16.xml" Type="http://schemas.openxmlformats.org/officeDocument/2006/relationships/notesSlide"/><Relationship Id="rId84" Target="notesSlides/notesSlide17.xml" Type="http://schemas.openxmlformats.org/officeDocument/2006/relationships/notesSlide"/><Relationship Id="rId85" Target="notesSlides/notesSlide18.xml" Type="http://schemas.openxmlformats.org/officeDocument/2006/relationships/notesSlide"/><Relationship Id="rId86" Target="notesSlides/notesSlide19.xml" Type="http://schemas.openxmlformats.org/officeDocument/2006/relationships/notesSlide"/><Relationship Id="rId87" Target="notesSlides/notesSlide20.xml" Type="http://schemas.openxmlformats.org/officeDocument/2006/relationships/notesSlide"/><Relationship Id="rId88" Target="notesSlides/notesSlide21.xml" Type="http://schemas.openxmlformats.org/officeDocument/2006/relationships/notesSlide"/><Relationship Id="rId89" Target="notesSlides/notesSlide22.xml" Type="http://schemas.openxmlformats.org/officeDocument/2006/relationships/notesSlide"/><Relationship Id="rId9" Target="fonts/font9.fntdata" Type="http://schemas.openxmlformats.org/officeDocument/2006/relationships/font"/><Relationship Id="rId90" Target="notesSlides/notesSlide23.xml" Type="http://schemas.openxmlformats.org/officeDocument/2006/relationships/notesSlide"/><Relationship Id="rId91" Target="notesSlides/notesSlide24.xml" Type="http://schemas.openxmlformats.org/officeDocument/2006/relationships/notesSlide"/><Relationship Id="rId92" Target="notesSlides/notesSlide25.xml" Type="http://schemas.openxmlformats.org/officeDocument/2006/relationships/notesSlide"/><Relationship Id="rId93" Target="notesSlides/notesSlide26.xml" Type="http://schemas.openxmlformats.org/officeDocument/2006/relationships/notesSlide"/><Relationship Id="rId94" Target="notesSlides/notesSlide27.xml" Type="http://schemas.openxmlformats.org/officeDocument/2006/relationships/notesSlide"/><Relationship Id="rId95" Target="notesSlides/notesSlide28.xml" Type="http://schemas.openxmlformats.org/officeDocument/2006/relationships/notesSlide"/><Relationship Id="rId96" Target="notesSlides/notesSlide29.xml" Type="http://schemas.openxmlformats.org/officeDocument/2006/relationships/notesSlide"/><Relationship Id="rId97" Target="notesSlides/notesSlide30.xml" Type="http://schemas.openxmlformats.org/officeDocument/2006/relationships/notesSlide"/><Relationship Id="rId98" Target="notesSlides/notesSlide31.xml" Type="http://schemas.openxmlformats.org/officeDocument/2006/relationships/notesSlide"/><Relationship Id="rId99" Target="notesSlides/notesSlide32.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we are Group 5 and I will be talking about our project, predicting presence of cardiovascular disease.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 us look at the data after all of that preparation.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Firstly let us look at our target variables, cardio. It shows a well balanced distribution even after removing all the outliers. With a balanced dataset, we won't need to worry about our machine learning algorithm leaning towards a specific target class.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 us look at the other numerical variables compared to the target variable. With age and weight variable, we can see that cardio 1 shows a higher median value, indicating a potential to be a deciding factor for the target variable.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However, for the height variable, there does not seem to be much difference in distribution between the 2 cardio classes. This can mean that the height variable would not be playing a big part in our prediction.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blood pressure variables, it does seem like it will play a part in our prediction. Cardio 1 class can be observed to have greater distribution towards higher values of systolic blood pressure and diastolic blood pressure. This is a fact supported by medical science too as seen in the Medical News Today website where it mentions that high blood pressure significantly increases the risk of heart disease or stroke.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just a check, we also checked the pearson correlation between systolic and diastolic blood pressure to check whether there is a high correlation between these two seemingly similar variables. However, visually and numerically, we concluded that these 2 variables are not as similar as we thought they might be as the correlation value stands at 0.7 and there does not seem to be a very distinct linear relationship. Therefore, we decided to just keep them both in our dataset.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 us look at the categorical variables. Amongst the categorical variables we plotted, cholesterol, glucose and active variables affect the existence of cardiovascular disease the most. As we can see, they show a substantial difference in the proportion of cardio distribution in each of its classes. For example, those who are in active class 1, there are lesser people with cardiovascular disease. However, those who are not active, have a higher percentage of people with cardiovascular disease.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that we have explored the data and kept in mind which variables we believe would play a bigger role in our prediction, let us jump into the machine learning. We used a total of 5 models, Logistic Regression, Decision Tree Classifier, Random Forest Classifier, XGBClassifier, and Kneighborsclassifier.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Firstly, we applied standardization to our dataset using the sklearn library. This function will deduct the mean and divide it by the standard deviation of our data to ensure the data will have a mean of 0 and unit variance.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our model training, we decided to employ a nested cross validation. This has 2 benefits. Firstly our model will be exposed to as much combination of data as possible. Secondly, it also benefits our hyperparameter tuning later on, as our models' hyperparameters would be tuned on the validation data and would then be tested on the testing dataset, preventing overfitting and any testing information from leaking into the data.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what is cardiovascular disease? They are a group of disorders of the heart and blood vessels and include coronary heart disease and cerebrovascular disease, and other conditions. They are the leading cause of death worldwide and they are estimated to have caused 32% of global deaths in 2019.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our nested cross validation, we employed a ten fold for our outer loop and a five fold for our inner loop. As we can see, for every outer loop, we would then split the outer training dataset into 5 parts, where we would carry out our inner training loop. This would ensure that our total dataset is split into training, validation and testing datasets.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results, we can observe that Logistic Regression, XGBClassifier and KNeighborsClassifier perform the best. For our other 2 models, Decision Tree and Random Forest, they lose out to XGBClassifier, a similar ensembling method. </a:t>
            </a:r>
          </a:p>
          <a:p>
            <a:r>
              <a:rPr lang="en-US"/>
              <a:t>This could potentially be due to the fact that XGBClassifier employs superior methods in its algorithm such as bagging and gradient boosting, improving on its weaker models while also ensuring minimal overfitting.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that know which models perform the best on our data, so we proceed onto hyperparameter tuning for these 3 models.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mentioned earlier, we utilize a nested cross validation to tune our hyperparameter on the validation dataset and then test our tuned model on the test dataset, which our model would have never seen before, ensuring there is no information leak and no overfitting.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hyperparameter tuning, we were successful in improving XGBClassifier and KneighborsClassifier model by a small margin. The reason for the lacklustre improvement in Logistic Regression is most likely due to the fact that logistic regression is rather a simple model with its core functionality already well defined prior to any tuning procedure. Additionally, the overall miniscule improvement in accuracy usually is an indication that there is not much room for models to improve anymore, so there should be more attention on the quality and quantity of the dataset.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 us look at some of the observation and see what insights we can obtain.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Feature importance is an importance part of the model we should pay attention to. For our logistic regression and XGBClassifier model, these are the feature importance. For our Kneighborsclassifier, there is no feature importances provided as it is a non-parametric model, meaning it doesn't inherently assign weights or feature importance scores during classification.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we can observe from the previous slide, ap_hi has the greatest feature importance. As observed earlier in our EDA, there is a clear distinction between the cardio classes for ap_hi feature with more concentration of higher ap_hi values for class 1 for the cardio variable.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Additionally, cholesterol also shows great importance. We can see very clear distinction of distributions of cardio classes amongst cholesterol 1, 2 and 3. This goes to prove our initial hypothesis saying that blood pressure and cholesterol are amongst those features that could play a big part in our predictions.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Also to prove our hypothesis, we can also see from the feature importances that height does not play a significant part in our prediction. This is in line with our initial prediction using EDA that height shows no distinctive pattern across the 2 different cardio classes.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the improvement of AI, machine learning algorithms have taken the stage to successfully predict cardiovascular diseases. As we can see, there are numerous papers published on these attempts and show very successful results.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can see from previous slides that blood pressure, age and cholesterol plays a significant part in the presence of cardiovascular disease. Thus, we can conclude that people who are older, with higher cholesterol and higher blood pressure should take measures early to prevent cardiovascular disease.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Lastly, we take a look at the confusion matrix of the XGBClassifier model. The F1 score sits at around 0.7 and we can see that there are more false negatives than false positives, which could be pretty dangerous in a healthcare scenario. With a high false positive rate, it would be a matter of inefficiencies. However, a large false negative rate could spell danger for patients as they could miss crucial operations and let their health deteriorate further. This confusion matrix thus shows that our models have room for improvement.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That brings us to the end of our presentation. Thank you!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Thus, this brings us to our problem statement. Can Machine learning algorithms predict for cardiovascular disease and tell us the factors that contribute to it?. Let's now dive into the data we are going to be using for our project.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our dataset, we used the cardiovascular disease dataset found on Kaggle.com. It consists of 70,000 patient records, with features as stated on the slide. There are a combination of various types of features and one binary target variable, which is the presence of cardiovascular disease in a patient.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our dataset, we put it through several operations. First of them was removing outliers. We defined outliers as those datapoints that lie outside of Q1 - 1.5 * interquartile range and Q3 + 1.5 * interquartile range, as shown in the slide.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Keeping the outlier calculation in mind, we gathered the continuous features in our dataset and calculated the outlier boundary. In the left hand side is our raw dataset, with the vertical red lines showing the outlier boundaries. Any datapoints beyond those 2 redlines are considered as outliers. After removing those outliers, we obtain the figure on the right hand side, which are those without any outliers. As we can see, they show a more evenly spread out dataset within a reasonable minimum and maximum limit.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total, we removed 8229 rows.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Another operation we applied on our data is one hot encoding. As we contain several categorical values, we utilized sklearn's one hot encoding technique to turn categorical data into integer variables.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2" Target="../notesSlides/notesSlide10.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7.png" Type="http://schemas.openxmlformats.org/officeDocument/2006/relationships/image"/><Relationship Id="rId14" Target="../media/image8.svg" Type="http://schemas.openxmlformats.org/officeDocument/2006/relationships/image"/><Relationship Id="rId15" Target="../media/image66.png" Type="http://schemas.openxmlformats.org/officeDocument/2006/relationships/image"/><Relationship Id="rId2" Target="../notesSlides/notesSlide11.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13" Target="../media/image73.png" Type="http://schemas.openxmlformats.org/officeDocument/2006/relationships/image"/><Relationship Id="rId2" Target="../notesSlides/notesSlide12.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13" Target="../media/image74.png" Type="http://schemas.openxmlformats.org/officeDocument/2006/relationships/image"/><Relationship Id="rId2" Target="../notesSlides/notesSlide13.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13" Target="../media/image75.png" Type="http://schemas.openxmlformats.org/officeDocument/2006/relationships/image"/><Relationship Id="rId14" Target="../media/image73.png" Type="http://schemas.openxmlformats.org/officeDocument/2006/relationships/image"/><Relationship Id="rId2" Target="../notesSlides/notesSlide14.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78.png" Type="http://schemas.openxmlformats.org/officeDocument/2006/relationships/image"/><Relationship Id="rId16" Target="../media/image79.svg" Type="http://schemas.openxmlformats.org/officeDocument/2006/relationships/image"/><Relationship Id="rId17" Target="../media/image35.png" Type="http://schemas.openxmlformats.org/officeDocument/2006/relationships/image"/><Relationship Id="rId18" Target="../media/image36.svg" Type="http://schemas.openxmlformats.org/officeDocument/2006/relationships/image"/><Relationship Id="rId19" Target="../media/image3.png" Type="http://schemas.openxmlformats.org/officeDocument/2006/relationships/image"/><Relationship Id="rId2" Target="../notesSlides/notesSlide15.xml" Type="http://schemas.openxmlformats.org/officeDocument/2006/relationships/notesSlide"/><Relationship Id="rId20" Target="../media/image4.svg" Type="http://schemas.openxmlformats.org/officeDocument/2006/relationships/image"/><Relationship Id="rId21" Target="../media/image69.png" Type="http://schemas.openxmlformats.org/officeDocument/2006/relationships/image"/><Relationship Id="rId22" Target="../media/image70.svg" Type="http://schemas.openxmlformats.org/officeDocument/2006/relationships/image"/><Relationship Id="rId23" Target="../media/image71.png" Type="http://schemas.openxmlformats.org/officeDocument/2006/relationships/image"/><Relationship Id="rId24" Target="../media/image72.svg" Type="http://schemas.openxmlformats.org/officeDocument/2006/relationships/image"/><Relationship Id="rId25" Target="../media/image80.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 Id="rId9"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13" Target="../media/image81.png" Type="http://schemas.openxmlformats.org/officeDocument/2006/relationships/image"/><Relationship Id="rId14" Target="../media/image82.png" Type="http://schemas.openxmlformats.org/officeDocument/2006/relationships/image"/><Relationship Id="rId2" Target="../notesSlides/notesSlide16.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83.png" Type="http://schemas.openxmlformats.org/officeDocument/2006/relationships/image"/><Relationship Id="rId14" Target="../media/image84.sv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17" Target="../media/image37.png" Type="http://schemas.openxmlformats.org/officeDocument/2006/relationships/image"/><Relationship Id="rId18" Target="../media/image38.svg" Type="http://schemas.openxmlformats.org/officeDocument/2006/relationships/image"/><Relationship Id="rId19" Target="../media/image67.png" Type="http://schemas.openxmlformats.org/officeDocument/2006/relationships/image"/><Relationship Id="rId2" Target="../notesSlides/notesSlide17.xml" Type="http://schemas.openxmlformats.org/officeDocument/2006/relationships/notesSlide"/><Relationship Id="rId20" Target="../media/image68.svg" Type="http://schemas.openxmlformats.org/officeDocument/2006/relationships/image"/><Relationship Id="rId21" Target="../media/image35.png" Type="http://schemas.openxmlformats.org/officeDocument/2006/relationships/image"/><Relationship Id="rId22" Target="../media/image36.svg" Type="http://schemas.openxmlformats.org/officeDocument/2006/relationships/image"/><Relationship Id="rId23" Target="../media/image3.png" Type="http://schemas.openxmlformats.org/officeDocument/2006/relationships/image"/><Relationship Id="rId24" Target="../media/image4.sv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13" Target="../media/image85.png" Type="http://schemas.openxmlformats.org/officeDocument/2006/relationships/image"/><Relationship Id="rId14" Target="../media/image86.png" Type="http://schemas.openxmlformats.org/officeDocument/2006/relationships/image"/><Relationship Id="rId2" Target="../notesSlides/notesSlide18.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13" Target="../media/image87.pn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2" Target="../notesSlides/notesSlide19.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71.png" Type="http://schemas.openxmlformats.org/officeDocument/2006/relationships/image"/><Relationship Id="rId14" Target="../media/image72.svg" Type="http://schemas.openxmlformats.org/officeDocument/2006/relationships/image"/><Relationship Id="rId2" Target="../notesSlides/notesSlide20.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2" Target="../notesSlides/notesSlide21.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83.png" Type="http://schemas.openxmlformats.org/officeDocument/2006/relationships/image"/><Relationship Id="rId14" Target="../media/image84.sv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17" Target="../media/image37.png" Type="http://schemas.openxmlformats.org/officeDocument/2006/relationships/image"/><Relationship Id="rId18" Target="../media/image38.svg" Type="http://schemas.openxmlformats.org/officeDocument/2006/relationships/image"/><Relationship Id="rId19" Target="../media/image67.png" Type="http://schemas.openxmlformats.org/officeDocument/2006/relationships/image"/><Relationship Id="rId2" Target="../notesSlides/notesSlide22.xml" Type="http://schemas.openxmlformats.org/officeDocument/2006/relationships/notesSlide"/><Relationship Id="rId20" Target="../media/image68.svg" Type="http://schemas.openxmlformats.org/officeDocument/2006/relationships/image"/><Relationship Id="rId21" Target="../media/image35.png" Type="http://schemas.openxmlformats.org/officeDocument/2006/relationships/image"/><Relationship Id="rId22" Target="../media/image36.svg" Type="http://schemas.openxmlformats.org/officeDocument/2006/relationships/image"/><Relationship Id="rId23" Target="../media/image3.png" Type="http://schemas.openxmlformats.org/officeDocument/2006/relationships/image"/><Relationship Id="rId24" Target="../media/image4.sv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13" Target="../media/image90.pn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16" Target="../media/image91.png" Type="http://schemas.openxmlformats.org/officeDocument/2006/relationships/image"/><Relationship Id="rId17" Target="../media/image92.svg" Type="http://schemas.openxmlformats.org/officeDocument/2006/relationships/image"/><Relationship Id="rId18" Target="../media/image93.png" Type="http://schemas.openxmlformats.org/officeDocument/2006/relationships/image"/><Relationship Id="rId19" Target="../media/image94.svg" Type="http://schemas.openxmlformats.org/officeDocument/2006/relationships/image"/><Relationship Id="rId2" Target="../notesSlides/notesSlide23.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2" Target="../notesSlides/notesSlide24.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15" Target="../media/image101.png" Type="http://schemas.openxmlformats.org/officeDocument/2006/relationships/image"/><Relationship Id="rId16" Target="../media/image102.svg" Type="http://schemas.openxmlformats.org/officeDocument/2006/relationships/image"/><Relationship Id="rId17" Target="../media/image103.png" Type="http://schemas.openxmlformats.org/officeDocument/2006/relationships/image"/><Relationship Id="rId18" Target="../media/image104.svg" Type="http://schemas.openxmlformats.org/officeDocument/2006/relationships/image"/><Relationship Id="rId2" Target="../notesSlides/notesSlide25.xml" Type="http://schemas.openxmlformats.org/officeDocument/2006/relationships/notesSlide"/><Relationship Id="rId3" Target="../media/image95.png" Type="http://schemas.openxmlformats.org/officeDocument/2006/relationships/image"/><Relationship Id="rId4" Target="../media/image96.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99.png" Type="http://schemas.openxmlformats.org/officeDocument/2006/relationships/image"/><Relationship Id="rId8" Target="../media/image100.svg" Type="http://schemas.openxmlformats.org/officeDocument/2006/relationships/image"/><Relationship Id="rId9"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13" Target="../media/image105.png" Type="http://schemas.openxmlformats.org/officeDocument/2006/relationships/image"/><Relationship Id="rId14" Target="../media/image106.png" Type="http://schemas.openxmlformats.org/officeDocument/2006/relationships/image"/><Relationship Id="rId15" Target="../media/image7.png" Type="http://schemas.openxmlformats.org/officeDocument/2006/relationships/image"/><Relationship Id="rId16" Target="../media/image8.svg" Type="http://schemas.openxmlformats.org/officeDocument/2006/relationships/image"/><Relationship Id="rId2" Target="../notesSlides/notesSlide26.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99.png" Type="http://schemas.openxmlformats.org/officeDocument/2006/relationships/image"/><Relationship Id="rId13" Target="../media/image100.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107.png" Type="http://schemas.openxmlformats.org/officeDocument/2006/relationships/image"/><Relationship Id="rId17" Target="../media/image108.svg" Type="http://schemas.openxmlformats.org/officeDocument/2006/relationships/image"/><Relationship Id="rId18" Target="../media/image54.png" Type="http://schemas.openxmlformats.org/officeDocument/2006/relationships/image"/><Relationship Id="rId19" Target="../media/image55.svg" Type="http://schemas.openxmlformats.org/officeDocument/2006/relationships/image"/><Relationship Id="rId2" Target="../notesSlides/notesSlide27.xml" Type="http://schemas.openxmlformats.org/officeDocument/2006/relationships/notesSlide"/><Relationship Id="rId20" Target="../media/image7.png" Type="http://schemas.openxmlformats.org/officeDocument/2006/relationships/image"/><Relationship Id="rId21" Target="../media/image8.svg" Type="http://schemas.openxmlformats.org/officeDocument/2006/relationships/image"/><Relationship Id="rId3" Target="../media/image73.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99.png" Type="http://schemas.openxmlformats.org/officeDocument/2006/relationships/image"/><Relationship Id="rId12" Target="../media/image100.sv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15" Target="../media/image107.png" Type="http://schemas.openxmlformats.org/officeDocument/2006/relationships/image"/><Relationship Id="rId16" Target="../media/image108.svg" Type="http://schemas.openxmlformats.org/officeDocument/2006/relationships/image"/><Relationship Id="rId17" Target="../media/image54.png" Type="http://schemas.openxmlformats.org/officeDocument/2006/relationships/image"/><Relationship Id="rId18" Target="../media/image55.svg" Type="http://schemas.openxmlformats.org/officeDocument/2006/relationships/image"/><Relationship Id="rId19" Target="../media/image7.png" Type="http://schemas.openxmlformats.org/officeDocument/2006/relationships/image"/><Relationship Id="rId2" Target="../notesSlides/notesSlide28.xml" Type="http://schemas.openxmlformats.org/officeDocument/2006/relationships/notesSlide"/><Relationship Id="rId20" Target="../media/image8.svg" Type="http://schemas.openxmlformats.org/officeDocument/2006/relationships/image"/><Relationship Id="rId21" Target="../media/image8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6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13" Target="../media/image74.png" Type="http://schemas.openxmlformats.org/officeDocument/2006/relationships/image"/><Relationship Id="rId2" Target="../notesSlides/notesSlide29.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2" Target="../notesSlides/notesSlide3.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2" Target="../notesSlides/notesSlide30.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17" Target="../media/image54.png" Type="http://schemas.openxmlformats.org/officeDocument/2006/relationships/image"/><Relationship Id="rId18" Target="../media/image55.svg" Type="http://schemas.openxmlformats.org/officeDocument/2006/relationships/image"/><Relationship Id="rId19" Target="../media/image109.png" Type="http://schemas.openxmlformats.org/officeDocument/2006/relationships/image"/><Relationship Id="rId2" Target="../notesSlides/notesSlide31.xml" Type="http://schemas.openxmlformats.org/officeDocument/2006/relationships/notesSlide"/><Relationship Id="rId3" Target="../media/image42.png" Type="http://schemas.openxmlformats.org/officeDocument/2006/relationships/image"/><Relationship Id="rId4" Target="../media/image4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2" Target="../notesSlides/notesSlide32.xml" Type="http://schemas.openxmlformats.org/officeDocument/2006/relationships/notesSlide"/><Relationship Id="rId3" Target="../media/image95.png" Type="http://schemas.openxmlformats.org/officeDocument/2006/relationships/image"/><Relationship Id="rId4" Target="../media/image9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07.png" Type="http://schemas.openxmlformats.org/officeDocument/2006/relationships/image"/><Relationship Id="rId8" Target="../media/image108.svg" Type="http://schemas.openxmlformats.org/officeDocument/2006/relationships/image"/><Relationship Id="rId9" Target="../media/image5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https://www.kaggle.com/datasets/sulianova/cardiovascular-disease-dataset/data" TargetMode="External" Type="http://schemas.openxmlformats.org/officeDocument/2006/relationships/hyperlink"/><Relationship Id="rId16" Target="../media/image33.png" Type="http://schemas.openxmlformats.org/officeDocument/2006/relationships/image"/><Relationship Id="rId17" Target="../media/image34.svg" Type="http://schemas.openxmlformats.org/officeDocument/2006/relationships/image"/><Relationship Id="rId18" Target="../media/image7.png" Type="http://schemas.openxmlformats.org/officeDocument/2006/relationships/image"/><Relationship Id="rId19" Target="../media/image8.svg" Type="http://schemas.openxmlformats.org/officeDocument/2006/relationships/image"/><Relationship Id="rId2" Target="../notesSlides/notesSlide5.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notesSlides/notesSlide7.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4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17" Target="../media/image54.png" Type="http://schemas.openxmlformats.org/officeDocument/2006/relationships/image"/><Relationship Id="rId18" Target="../media/image55.svg" Type="http://schemas.openxmlformats.org/officeDocument/2006/relationships/image"/><Relationship Id="rId19" Target="../media/image56.png" Type="http://schemas.openxmlformats.org/officeDocument/2006/relationships/image"/><Relationship Id="rId2" Target="../notesSlides/notesSlide9.xml" Type="http://schemas.openxmlformats.org/officeDocument/2006/relationships/notesSlide"/><Relationship Id="rId20" Target="../media/image57.sv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3072190">
            <a:off x="15001284" y="8833352"/>
            <a:ext cx="7515750" cy="6811149"/>
          </a:xfrm>
          <a:custGeom>
            <a:avLst/>
            <a:gdLst/>
            <a:ahLst/>
            <a:cxnLst/>
            <a:rect r="r" b="b" t="t" l="l"/>
            <a:pathLst>
              <a:path h="6811149" w="7515750">
                <a:moveTo>
                  <a:pt x="0" y="0"/>
                </a:moveTo>
                <a:lnTo>
                  <a:pt x="7515750" y="0"/>
                </a:lnTo>
                <a:lnTo>
                  <a:pt x="7515750" y="6811149"/>
                </a:lnTo>
                <a:lnTo>
                  <a:pt x="0" y="6811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7727809">
            <a:off x="-4295269" y="-5087644"/>
            <a:ext cx="7515750" cy="6811149"/>
          </a:xfrm>
          <a:custGeom>
            <a:avLst/>
            <a:gdLst/>
            <a:ahLst/>
            <a:cxnLst/>
            <a:rect r="r" b="b" t="t" l="l"/>
            <a:pathLst>
              <a:path h="6811149" w="7515750">
                <a:moveTo>
                  <a:pt x="0" y="0"/>
                </a:moveTo>
                <a:lnTo>
                  <a:pt x="7515750" y="0"/>
                </a:lnTo>
                <a:lnTo>
                  <a:pt x="7515750" y="6811149"/>
                </a:lnTo>
                <a:lnTo>
                  <a:pt x="0" y="6811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7864" y="850606"/>
            <a:ext cx="1429583" cy="1743394"/>
          </a:xfrm>
          <a:custGeom>
            <a:avLst/>
            <a:gdLst/>
            <a:ahLst/>
            <a:cxnLst/>
            <a:rect r="r" b="b" t="t" l="l"/>
            <a:pathLst>
              <a:path h="1743394" w="1429583">
                <a:moveTo>
                  <a:pt x="0" y="0"/>
                </a:moveTo>
                <a:lnTo>
                  <a:pt x="1429583" y="0"/>
                </a:lnTo>
                <a:lnTo>
                  <a:pt x="1429583" y="1743394"/>
                </a:lnTo>
                <a:lnTo>
                  <a:pt x="0" y="17433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13908" y="2158152"/>
            <a:ext cx="714792" cy="871697"/>
          </a:xfrm>
          <a:custGeom>
            <a:avLst/>
            <a:gdLst/>
            <a:ahLst/>
            <a:cxnLst/>
            <a:rect r="r" b="b" t="t" l="l"/>
            <a:pathLst>
              <a:path h="871697" w="714792">
                <a:moveTo>
                  <a:pt x="0" y="0"/>
                </a:moveTo>
                <a:lnTo>
                  <a:pt x="714792" y="0"/>
                </a:lnTo>
                <a:lnTo>
                  <a:pt x="714792" y="871697"/>
                </a:lnTo>
                <a:lnTo>
                  <a:pt x="0" y="871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59300" y="7588321"/>
            <a:ext cx="714792" cy="871697"/>
          </a:xfrm>
          <a:custGeom>
            <a:avLst/>
            <a:gdLst/>
            <a:ahLst/>
            <a:cxnLst/>
            <a:rect r="r" b="b" t="t" l="l"/>
            <a:pathLst>
              <a:path h="871697" w="714792">
                <a:moveTo>
                  <a:pt x="0" y="0"/>
                </a:moveTo>
                <a:lnTo>
                  <a:pt x="714792" y="0"/>
                </a:lnTo>
                <a:lnTo>
                  <a:pt x="714792" y="871697"/>
                </a:lnTo>
                <a:lnTo>
                  <a:pt x="0" y="871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03112" y="8024169"/>
            <a:ext cx="1429583" cy="1743394"/>
          </a:xfrm>
          <a:custGeom>
            <a:avLst/>
            <a:gdLst/>
            <a:ahLst/>
            <a:cxnLst/>
            <a:rect r="r" b="b" t="t" l="l"/>
            <a:pathLst>
              <a:path h="1743394" w="1429583">
                <a:moveTo>
                  <a:pt x="0" y="0"/>
                </a:moveTo>
                <a:lnTo>
                  <a:pt x="1429583" y="0"/>
                </a:lnTo>
                <a:lnTo>
                  <a:pt x="1429583" y="1743394"/>
                </a:lnTo>
                <a:lnTo>
                  <a:pt x="0" y="17433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898731" y="1028700"/>
            <a:ext cx="4490538" cy="3984332"/>
          </a:xfrm>
          <a:custGeom>
            <a:avLst/>
            <a:gdLst/>
            <a:ahLst/>
            <a:cxnLst/>
            <a:rect r="r" b="b" t="t" l="l"/>
            <a:pathLst>
              <a:path h="3984332" w="4490538">
                <a:moveTo>
                  <a:pt x="0" y="0"/>
                </a:moveTo>
                <a:lnTo>
                  <a:pt x="4490538" y="0"/>
                </a:lnTo>
                <a:lnTo>
                  <a:pt x="4490538" y="3984332"/>
                </a:lnTo>
                <a:lnTo>
                  <a:pt x="0" y="39843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06858" y="8912713"/>
            <a:ext cx="2661617" cy="998106"/>
          </a:xfrm>
          <a:custGeom>
            <a:avLst/>
            <a:gdLst/>
            <a:ahLst/>
            <a:cxnLst/>
            <a:rect r="r" b="b" t="t" l="l"/>
            <a:pathLst>
              <a:path h="998106" w="2661617">
                <a:moveTo>
                  <a:pt x="0" y="0"/>
                </a:moveTo>
                <a:lnTo>
                  <a:pt x="2661616" y="0"/>
                </a:lnTo>
                <a:lnTo>
                  <a:pt x="2661616" y="998106"/>
                </a:lnTo>
                <a:lnTo>
                  <a:pt x="0" y="9981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5789528" y="529647"/>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949129" y="6766496"/>
            <a:ext cx="1257673" cy="1257673"/>
          </a:xfrm>
          <a:custGeom>
            <a:avLst/>
            <a:gdLst/>
            <a:ahLst/>
            <a:cxnLst/>
            <a:rect r="r" b="b" t="t" l="l"/>
            <a:pathLst>
              <a:path h="1257673" w="1257673">
                <a:moveTo>
                  <a:pt x="0" y="0"/>
                </a:moveTo>
                <a:lnTo>
                  <a:pt x="1257673" y="0"/>
                </a:lnTo>
                <a:lnTo>
                  <a:pt x="1257673" y="1257673"/>
                </a:lnTo>
                <a:lnTo>
                  <a:pt x="0" y="12576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5756283" y="5467047"/>
            <a:ext cx="1257673" cy="1257673"/>
          </a:xfrm>
          <a:custGeom>
            <a:avLst/>
            <a:gdLst/>
            <a:ahLst/>
            <a:cxnLst/>
            <a:rect r="r" b="b" t="t" l="l"/>
            <a:pathLst>
              <a:path h="1257673" w="1257673">
                <a:moveTo>
                  <a:pt x="0" y="0"/>
                </a:moveTo>
                <a:lnTo>
                  <a:pt x="1257673" y="0"/>
                </a:lnTo>
                <a:lnTo>
                  <a:pt x="1257673" y="1257673"/>
                </a:lnTo>
                <a:lnTo>
                  <a:pt x="0" y="12576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3149742" y="5816690"/>
            <a:ext cx="908030" cy="908030"/>
          </a:xfrm>
          <a:custGeom>
            <a:avLst/>
            <a:gdLst/>
            <a:ahLst/>
            <a:cxnLst/>
            <a:rect r="r" b="b" t="t" l="l"/>
            <a:pathLst>
              <a:path h="908030" w="908030">
                <a:moveTo>
                  <a:pt x="0" y="0"/>
                </a:moveTo>
                <a:lnTo>
                  <a:pt x="908031" y="0"/>
                </a:lnTo>
                <a:lnTo>
                  <a:pt x="908031" y="908030"/>
                </a:lnTo>
                <a:lnTo>
                  <a:pt x="0" y="9080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123950" y="4007640"/>
            <a:ext cx="908030" cy="908030"/>
          </a:xfrm>
          <a:custGeom>
            <a:avLst/>
            <a:gdLst/>
            <a:ahLst/>
            <a:cxnLst/>
            <a:rect r="r" b="b" t="t" l="l"/>
            <a:pathLst>
              <a:path h="908030" w="908030">
                <a:moveTo>
                  <a:pt x="0" y="0"/>
                </a:moveTo>
                <a:lnTo>
                  <a:pt x="908030" y="0"/>
                </a:lnTo>
                <a:lnTo>
                  <a:pt x="908030" y="908030"/>
                </a:lnTo>
                <a:lnTo>
                  <a:pt x="0" y="9080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4375720" y="4007640"/>
            <a:ext cx="908030" cy="908030"/>
          </a:xfrm>
          <a:custGeom>
            <a:avLst/>
            <a:gdLst/>
            <a:ahLst/>
            <a:cxnLst/>
            <a:rect r="r" b="b" t="t" l="l"/>
            <a:pathLst>
              <a:path h="908030" w="908030">
                <a:moveTo>
                  <a:pt x="0" y="0"/>
                </a:moveTo>
                <a:lnTo>
                  <a:pt x="908031" y="0"/>
                </a:lnTo>
                <a:lnTo>
                  <a:pt x="908031" y="908030"/>
                </a:lnTo>
                <a:lnTo>
                  <a:pt x="0" y="9080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6105926" y="2742956"/>
            <a:ext cx="908030" cy="908030"/>
          </a:xfrm>
          <a:custGeom>
            <a:avLst/>
            <a:gdLst/>
            <a:ahLst/>
            <a:cxnLst/>
            <a:rect r="r" b="b" t="t" l="l"/>
            <a:pathLst>
              <a:path h="908030" w="908030">
                <a:moveTo>
                  <a:pt x="0" y="0"/>
                </a:moveTo>
                <a:lnTo>
                  <a:pt x="908030" y="0"/>
                </a:lnTo>
                <a:lnTo>
                  <a:pt x="908030" y="908031"/>
                </a:lnTo>
                <a:lnTo>
                  <a:pt x="0" y="9080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3433308" y="1527753"/>
            <a:ext cx="1799592" cy="944786"/>
          </a:xfrm>
          <a:custGeom>
            <a:avLst/>
            <a:gdLst/>
            <a:ahLst/>
            <a:cxnLst/>
            <a:rect r="r" b="b" t="t" l="l"/>
            <a:pathLst>
              <a:path h="944786" w="1799592">
                <a:moveTo>
                  <a:pt x="0" y="0"/>
                </a:moveTo>
                <a:lnTo>
                  <a:pt x="1799592" y="0"/>
                </a:lnTo>
                <a:lnTo>
                  <a:pt x="1799592" y="944786"/>
                </a:lnTo>
                <a:lnTo>
                  <a:pt x="0" y="9447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13594402" y="8313514"/>
            <a:ext cx="1799592" cy="944786"/>
          </a:xfrm>
          <a:custGeom>
            <a:avLst/>
            <a:gdLst/>
            <a:ahLst/>
            <a:cxnLst/>
            <a:rect r="r" b="b" t="t" l="l"/>
            <a:pathLst>
              <a:path h="944786" w="1799592">
                <a:moveTo>
                  <a:pt x="0" y="0"/>
                </a:moveTo>
                <a:lnTo>
                  <a:pt x="1799592" y="0"/>
                </a:lnTo>
                <a:lnTo>
                  <a:pt x="1799592" y="944786"/>
                </a:lnTo>
                <a:lnTo>
                  <a:pt x="0" y="9447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9" id="19"/>
          <p:cNvSpPr txBox="true"/>
          <p:nvPr/>
        </p:nvSpPr>
        <p:spPr>
          <a:xfrm rot="0">
            <a:off x="4872453" y="5336401"/>
            <a:ext cx="8543094" cy="1569684"/>
          </a:xfrm>
          <a:prstGeom prst="rect">
            <a:avLst/>
          </a:prstGeom>
        </p:spPr>
        <p:txBody>
          <a:bodyPr anchor="t" rtlCol="false" tIns="0" lIns="0" bIns="0" rIns="0">
            <a:spAutoFit/>
          </a:bodyPr>
          <a:lstStyle/>
          <a:p>
            <a:pPr algn="ctr">
              <a:lnSpc>
                <a:spcPts val="12706"/>
              </a:lnSpc>
              <a:spcBef>
                <a:spcPct val="0"/>
              </a:spcBef>
            </a:pPr>
            <a:r>
              <a:rPr lang="en-US" sz="9076">
                <a:solidFill>
                  <a:srgbClr val="A15C64"/>
                </a:solidFill>
                <a:latin typeface="Bobby Jones"/>
              </a:rPr>
              <a:t>CARDIOVASCULAR</a:t>
            </a:r>
          </a:p>
        </p:txBody>
      </p:sp>
      <p:sp>
        <p:nvSpPr>
          <p:cNvPr name="TextBox 20" id="20"/>
          <p:cNvSpPr txBox="true"/>
          <p:nvPr/>
        </p:nvSpPr>
        <p:spPr>
          <a:xfrm rot="0">
            <a:off x="4872453" y="6986348"/>
            <a:ext cx="8543094" cy="1285871"/>
          </a:xfrm>
          <a:prstGeom prst="rect">
            <a:avLst/>
          </a:prstGeom>
        </p:spPr>
        <p:txBody>
          <a:bodyPr anchor="t" rtlCol="false" tIns="0" lIns="0" bIns="0" rIns="0">
            <a:spAutoFit/>
          </a:bodyPr>
          <a:lstStyle/>
          <a:p>
            <a:pPr algn="ctr">
              <a:lnSpc>
                <a:spcPts val="10500"/>
              </a:lnSpc>
              <a:spcBef>
                <a:spcPct val="0"/>
              </a:spcBef>
            </a:pPr>
            <a:r>
              <a:rPr lang="en-US" sz="7500" spc="1057">
                <a:solidFill>
                  <a:srgbClr val="DB786C"/>
                </a:solidFill>
                <a:latin typeface="Handy Casual"/>
              </a:rPr>
              <a:t>DISEASE PREDICTION</a:t>
            </a:r>
          </a:p>
        </p:txBody>
      </p:sp>
      <p:sp>
        <p:nvSpPr>
          <p:cNvPr name="TextBox 21" id="21"/>
          <p:cNvSpPr txBox="true"/>
          <p:nvPr/>
        </p:nvSpPr>
        <p:spPr>
          <a:xfrm rot="0">
            <a:off x="5786164" y="8724900"/>
            <a:ext cx="6715672" cy="533400"/>
          </a:xfrm>
          <a:prstGeom prst="rect">
            <a:avLst/>
          </a:prstGeom>
        </p:spPr>
        <p:txBody>
          <a:bodyPr anchor="t" rtlCol="false" tIns="0" lIns="0" bIns="0" rIns="0">
            <a:spAutoFit/>
          </a:bodyPr>
          <a:lstStyle/>
          <a:p>
            <a:pPr algn="ctr">
              <a:lnSpc>
                <a:spcPts val="4200"/>
              </a:lnSpc>
              <a:spcBef>
                <a:spcPct val="0"/>
              </a:spcBef>
            </a:pPr>
            <a:r>
              <a:rPr lang="en-US" sz="3000" spc="333">
                <a:solidFill>
                  <a:srgbClr val="A15C64"/>
                </a:solidFill>
                <a:latin typeface="Handy Casual"/>
              </a:rPr>
              <a:t>Group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0">
            <a:off x="6917726" y="3436353"/>
            <a:ext cx="4452548" cy="3440605"/>
          </a:xfrm>
          <a:custGeom>
            <a:avLst/>
            <a:gdLst/>
            <a:ahLst/>
            <a:cxnLst/>
            <a:rect r="r" b="b" t="t" l="l"/>
            <a:pathLst>
              <a:path h="3440605" w="4452548">
                <a:moveTo>
                  <a:pt x="0" y="0"/>
                </a:moveTo>
                <a:lnTo>
                  <a:pt x="4452548" y="0"/>
                </a:lnTo>
                <a:lnTo>
                  <a:pt x="4452548" y="3440605"/>
                </a:lnTo>
                <a:lnTo>
                  <a:pt x="0" y="34406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94199" y="4037717"/>
            <a:ext cx="4245798" cy="1549716"/>
          </a:xfrm>
          <a:custGeom>
            <a:avLst/>
            <a:gdLst/>
            <a:ahLst/>
            <a:cxnLst/>
            <a:rect r="r" b="b" t="t" l="l"/>
            <a:pathLst>
              <a:path h="1549716" w="4245798">
                <a:moveTo>
                  <a:pt x="0" y="0"/>
                </a:moveTo>
                <a:lnTo>
                  <a:pt x="4245798" y="0"/>
                </a:lnTo>
                <a:lnTo>
                  <a:pt x="4245798" y="1549717"/>
                </a:lnTo>
                <a:lnTo>
                  <a:pt x="0" y="15497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037522" y="4993690"/>
            <a:ext cx="4245798" cy="1549716"/>
          </a:xfrm>
          <a:custGeom>
            <a:avLst/>
            <a:gdLst/>
            <a:ahLst/>
            <a:cxnLst/>
            <a:rect r="r" b="b" t="t" l="l"/>
            <a:pathLst>
              <a:path h="1549716" w="4245798">
                <a:moveTo>
                  <a:pt x="0" y="0"/>
                </a:moveTo>
                <a:lnTo>
                  <a:pt x="4245798" y="0"/>
                </a:lnTo>
                <a:lnTo>
                  <a:pt x="4245798" y="1549716"/>
                </a:lnTo>
                <a:lnTo>
                  <a:pt x="0" y="15497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149781" y="3408881"/>
            <a:ext cx="1257673" cy="1257673"/>
          </a:xfrm>
          <a:custGeom>
            <a:avLst/>
            <a:gdLst/>
            <a:ahLst/>
            <a:cxnLst/>
            <a:rect r="r" b="b" t="t" l="l"/>
            <a:pathLst>
              <a:path h="1257673" w="1257673">
                <a:moveTo>
                  <a:pt x="0" y="0"/>
                </a:moveTo>
                <a:lnTo>
                  <a:pt x="1257673" y="0"/>
                </a:lnTo>
                <a:lnTo>
                  <a:pt x="1257673" y="1257673"/>
                </a:lnTo>
                <a:lnTo>
                  <a:pt x="0" y="1257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272558" y="4510876"/>
            <a:ext cx="1257673" cy="1257673"/>
          </a:xfrm>
          <a:custGeom>
            <a:avLst/>
            <a:gdLst/>
            <a:ahLst/>
            <a:cxnLst/>
            <a:rect r="r" b="b" t="t" l="l"/>
            <a:pathLst>
              <a:path h="1257673" w="1257673">
                <a:moveTo>
                  <a:pt x="0" y="0"/>
                </a:moveTo>
                <a:lnTo>
                  <a:pt x="1257673" y="0"/>
                </a:lnTo>
                <a:lnTo>
                  <a:pt x="1257673" y="1257672"/>
                </a:lnTo>
                <a:lnTo>
                  <a:pt x="0" y="12576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06500" y="2620592"/>
            <a:ext cx="950477" cy="950477"/>
          </a:xfrm>
          <a:custGeom>
            <a:avLst/>
            <a:gdLst/>
            <a:ahLst/>
            <a:cxnLst/>
            <a:rect r="r" b="b" t="t" l="l"/>
            <a:pathLst>
              <a:path h="950477" w="950477">
                <a:moveTo>
                  <a:pt x="0" y="0"/>
                </a:moveTo>
                <a:lnTo>
                  <a:pt x="950477" y="0"/>
                </a:lnTo>
                <a:lnTo>
                  <a:pt x="950477" y="950477"/>
                </a:lnTo>
                <a:lnTo>
                  <a:pt x="0" y="9504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308823" y="3743594"/>
            <a:ext cx="950477" cy="950477"/>
          </a:xfrm>
          <a:custGeom>
            <a:avLst/>
            <a:gdLst/>
            <a:ahLst/>
            <a:cxnLst/>
            <a:rect r="r" b="b" t="t" l="l"/>
            <a:pathLst>
              <a:path h="950477" w="950477">
                <a:moveTo>
                  <a:pt x="0" y="0"/>
                </a:moveTo>
                <a:lnTo>
                  <a:pt x="950477" y="0"/>
                </a:lnTo>
                <a:lnTo>
                  <a:pt x="950477" y="950476"/>
                </a:lnTo>
                <a:lnTo>
                  <a:pt x="0" y="9504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597794" y="8023691"/>
            <a:ext cx="4579532" cy="4579532"/>
          </a:xfrm>
          <a:custGeom>
            <a:avLst/>
            <a:gdLst/>
            <a:ahLst/>
            <a:cxnLst/>
            <a:rect r="r" b="b" t="t" l="l"/>
            <a:pathLst>
              <a:path h="4579532" w="4579532">
                <a:moveTo>
                  <a:pt x="0" y="0"/>
                </a:moveTo>
                <a:lnTo>
                  <a:pt x="4579532" y="0"/>
                </a:lnTo>
                <a:lnTo>
                  <a:pt x="4579532" y="4579532"/>
                </a:lnTo>
                <a:lnTo>
                  <a:pt x="0" y="45795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5998234" y="-2289766"/>
            <a:ext cx="4579532" cy="4579532"/>
          </a:xfrm>
          <a:custGeom>
            <a:avLst/>
            <a:gdLst/>
            <a:ahLst/>
            <a:cxnLst/>
            <a:rect r="r" b="b" t="t" l="l"/>
            <a:pathLst>
              <a:path h="4579532" w="4579532">
                <a:moveTo>
                  <a:pt x="0" y="0"/>
                </a:moveTo>
                <a:lnTo>
                  <a:pt x="4579532" y="0"/>
                </a:lnTo>
                <a:lnTo>
                  <a:pt x="4579532" y="4579532"/>
                </a:lnTo>
                <a:lnTo>
                  <a:pt x="0" y="45795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258835" y="8587470"/>
            <a:ext cx="1803173" cy="2153042"/>
          </a:xfrm>
          <a:custGeom>
            <a:avLst/>
            <a:gdLst/>
            <a:ahLst/>
            <a:cxnLst/>
            <a:rect r="r" b="b" t="t" l="l"/>
            <a:pathLst>
              <a:path h="2153042" w="1803173">
                <a:moveTo>
                  <a:pt x="0" y="0"/>
                </a:moveTo>
                <a:lnTo>
                  <a:pt x="1803173" y="0"/>
                </a:lnTo>
                <a:lnTo>
                  <a:pt x="1803173" y="2153042"/>
                </a:lnTo>
                <a:lnTo>
                  <a:pt x="0" y="21530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227652" y="7656205"/>
            <a:ext cx="1602095" cy="1602095"/>
          </a:xfrm>
          <a:custGeom>
            <a:avLst/>
            <a:gdLst/>
            <a:ahLst/>
            <a:cxnLst/>
            <a:rect r="r" b="b" t="t" l="l"/>
            <a:pathLst>
              <a:path h="1602095" w="1602095">
                <a:moveTo>
                  <a:pt x="0" y="0"/>
                </a:moveTo>
                <a:lnTo>
                  <a:pt x="1602096" y="0"/>
                </a:lnTo>
                <a:lnTo>
                  <a:pt x="1602096" y="1602095"/>
                </a:lnTo>
                <a:lnTo>
                  <a:pt x="0" y="16020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5457787" y="404007"/>
            <a:ext cx="1602095" cy="1602095"/>
          </a:xfrm>
          <a:custGeom>
            <a:avLst/>
            <a:gdLst/>
            <a:ahLst/>
            <a:cxnLst/>
            <a:rect r="r" b="b" t="t" l="l"/>
            <a:pathLst>
              <a:path h="1602095" w="1602095">
                <a:moveTo>
                  <a:pt x="0" y="0"/>
                </a:moveTo>
                <a:lnTo>
                  <a:pt x="1602096" y="0"/>
                </a:lnTo>
                <a:lnTo>
                  <a:pt x="1602096" y="1602095"/>
                </a:lnTo>
                <a:lnTo>
                  <a:pt x="0" y="16020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463957" y="-2108698"/>
            <a:ext cx="858965" cy="4114800"/>
          </a:xfrm>
          <a:custGeom>
            <a:avLst/>
            <a:gdLst/>
            <a:ahLst/>
            <a:cxnLst/>
            <a:rect r="r" b="b" t="t" l="l"/>
            <a:pathLst>
              <a:path h="4114800" w="858965">
                <a:moveTo>
                  <a:pt x="0" y="0"/>
                </a:moveTo>
                <a:lnTo>
                  <a:pt x="858964" y="0"/>
                </a:lnTo>
                <a:lnTo>
                  <a:pt x="858964"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1290816" y="-2108698"/>
            <a:ext cx="858965" cy="4114800"/>
          </a:xfrm>
          <a:custGeom>
            <a:avLst/>
            <a:gdLst/>
            <a:ahLst/>
            <a:cxnLst/>
            <a:rect r="r" b="b" t="t" l="l"/>
            <a:pathLst>
              <a:path h="4114800" w="858965">
                <a:moveTo>
                  <a:pt x="0" y="0"/>
                </a:moveTo>
                <a:lnTo>
                  <a:pt x="858965" y="0"/>
                </a:lnTo>
                <a:lnTo>
                  <a:pt x="858965"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6" id="16"/>
          <p:cNvSpPr txBox="true"/>
          <p:nvPr/>
        </p:nvSpPr>
        <p:spPr>
          <a:xfrm rot="0">
            <a:off x="3580744" y="867240"/>
            <a:ext cx="11126513" cy="2020550"/>
          </a:xfrm>
          <a:prstGeom prst="rect">
            <a:avLst/>
          </a:prstGeom>
        </p:spPr>
        <p:txBody>
          <a:bodyPr anchor="t" rtlCol="false" tIns="0" lIns="0" bIns="0" rIns="0">
            <a:spAutoFit/>
          </a:bodyPr>
          <a:lstStyle/>
          <a:p>
            <a:pPr algn="ctr">
              <a:lnSpc>
                <a:spcPts val="16206"/>
              </a:lnSpc>
              <a:spcBef>
                <a:spcPct val="0"/>
              </a:spcBef>
            </a:pPr>
            <a:r>
              <a:rPr lang="en-US" sz="11575">
                <a:solidFill>
                  <a:srgbClr val="A15C64"/>
                </a:solidFill>
                <a:latin typeface="Bobby Jones"/>
              </a:rPr>
              <a:t>EXPLORATORY</a:t>
            </a:r>
          </a:p>
        </p:txBody>
      </p:sp>
      <p:sp>
        <p:nvSpPr>
          <p:cNvPr name="TextBox 17" id="17"/>
          <p:cNvSpPr txBox="true"/>
          <p:nvPr/>
        </p:nvSpPr>
        <p:spPr>
          <a:xfrm rot="0">
            <a:off x="3407454" y="6884829"/>
            <a:ext cx="11126513" cy="2020550"/>
          </a:xfrm>
          <a:prstGeom prst="rect">
            <a:avLst/>
          </a:prstGeom>
        </p:spPr>
        <p:txBody>
          <a:bodyPr anchor="t" rtlCol="false" tIns="0" lIns="0" bIns="0" rIns="0">
            <a:spAutoFit/>
          </a:bodyPr>
          <a:lstStyle/>
          <a:p>
            <a:pPr algn="ctr">
              <a:lnSpc>
                <a:spcPts val="16206"/>
              </a:lnSpc>
              <a:spcBef>
                <a:spcPct val="0"/>
              </a:spcBef>
            </a:pPr>
            <a:r>
              <a:rPr lang="en-US" sz="11575">
                <a:solidFill>
                  <a:srgbClr val="A15C64"/>
                </a:solidFill>
                <a:latin typeface="Bobby Jones"/>
              </a:rPr>
              <a:t>DATA ANALYSIS</a:t>
            </a:r>
          </a:p>
        </p:txBody>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10346393">
            <a:off x="-1345255" y="3210018"/>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10484283">
            <a:off x="16869687" y="2777295"/>
            <a:ext cx="2839212" cy="4114800"/>
          </a:xfrm>
          <a:custGeom>
            <a:avLst/>
            <a:gdLst/>
            <a:ahLst/>
            <a:cxnLst/>
            <a:rect r="r" b="b" t="t" l="l"/>
            <a:pathLst>
              <a:path h="4114800" w="2839212">
                <a:moveTo>
                  <a:pt x="2839212" y="0"/>
                </a:moveTo>
                <a:lnTo>
                  <a:pt x="0" y="0"/>
                </a:lnTo>
                <a:lnTo>
                  <a:pt x="0" y="4114800"/>
                </a:lnTo>
                <a:lnTo>
                  <a:pt x="2839212" y="4114800"/>
                </a:lnTo>
                <a:lnTo>
                  <a:pt x="283921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4114025"/>
            <a:ext cx="2058951" cy="2058951"/>
          </a:xfrm>
          <a:custGeom>
            <a:avLst/>
            <a:gdLst/>
            <a:ahLst/>
            <a:cxnLst/>
            <a:rect r="r" b="b" t="t" l="l"/>
            <a:pathLst>
              <a:path h="2058951" w="2058951">
                <a:moveTo>
                  <a:pt x="0" y="0"/>
                </a:moveTo>
                <a:lnTo>
                  <a:pt x="2058951" y="0"/>
                </a:lnTo>
                <a:lnTo>
                  <a:pt x="2058951" y="2058950"/>
                </a:lnTo>
                <a:lnTo>
                  <a:pt x="0" y="2058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327191" y="4563877"/>
            <a:ext cx="2719593" cy="1754138"/>
          </a:xfrm>
          <a:custGeom>
            <a:avLst/>
            <a:gdLst/>
            <a:ahLst/>
            <a:cxnLst/>
            <a:rect r="r" b="b" t="t" l="l"/>
            <a:pathLst>
              <a:path h="1754138" w="2719593">
                <a:moveTo>
                  <a:pt x="0" y="0"/>
                </a:moveTo>
                <a:lnTo>
                  <a:pt x="2719593" y="0"/>
                </a:lnTo>
                <a:lnTo>
                  <a:pt x="2719593" y="1754138"/>
                </a:lnTo>
                <a:lnTo>
                  <a:pt x="0" y="17541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03599" y="9258300"/>
            <a:ext cx="3892957" cy="720197"/>
          </a:xfrm>
          <a:custGeom>
            <a:avLst/>
            <a:gdLst/>
            <a:ahLst/>
            <a:cxnLst/>
            <a:rect r="r" b="b" t="t" l="l"/>
            <a:pathLst>
              <a:path h="720197" w="3892957">
                <a:moveTo>
                  <a:pt x="0" y="0"/>
                </a:moveTo>
                <a:lnTo>
                  <a:pt x="3892957" y="0"/>
                </a:lnTo>
                <a:lnTo>
                  <a:pt x="3892957" y="720197"/>
                </a:lnTo>
                <a:lnTo>
                  <a:pt x="0" y="7201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867181" y="308503"/>
            <a:ext cx="3892957" cy="720197"/>
          </a:xfrm>
          <a:custGeom>
            <a:avLst/>
            <a:gdLst/>
            <a:ahLst/>
            <a:cxnLst/>
            <a:rect r="r" b="b" t="t" l="l"/>
            <a:pathLst>
              <a:path h="720197" w="3892957">
                <a:moveTo>
                  <a:pt x="0" y="0"/>
                </a:moveTo>
                <a:lnTo>
                  <a:pt x="3892958" y="0"/>
                </a:lnTo>
                <a:lnTo>
                  <a:pt x="3892958" y="720197"/>
                </a:lnTo>
                <a:lnTo>
                  <a:pt x="0" y="7201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389925" y="337157"/>
            <a:ext cx="567065" cy="691543"/>
          </a:xfrm>
          <a:custGeom>
            <a:avLst/>
            <a:gdLst/>
            <a:ahLst/>
            <a:cxnLst/>
            <a:rect r="r" b="b" t="t" l="l"/>
            <a:pathLst>
              <a:path h="691543" w="567065">
                <a:moveTo>
                  <a:pt x="0" y="0"/>
                </a:moveTo>
                <a:lnTo>
                  <a:pt x="567065" y="0"/>
                </a:lnTo>
                <a:lnTo>
                  <a:pt x="567065" y="691543"/>
                </a:lnTo>
                <a:lnTo>
                  <a:pt x="0" y="6915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09876" y="1781241"/>
            <a:ext cx="567065" cy="691543"/>
          </a:xfrm>
          <a:custGeom>
            <a:avLst/>
            <a:gdLst/>
            <a:ahLst/>
            <a:cxnLst/>
            <a:rect r="r" b="b" t="t" l="l"/>
            <a:pathLst>
              <a:path h="691543" w="567065">
                <a:moveTo>
                  <a:pt x="0" y="0"/>
                </a:moveTo>
                <a:lnTo>
                  <a:pt x="567065" y="0"/>
                </a:lnTo>
                <a:lnTo>
                  <a:pt x="567065" y="691543"/>
                </a:lnTo>
                <a:lnTo>
                  <a:pt x="0" y="6915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2514909" y="191017"/>
            <a:ext cx="13630003" cy="2020550"/>
          </a:xfrm>
          <a:prstGeom prst="rect">
            <a:avLst/>
          </a:prstGeom>
        </p:spPr>
        <p:txBody>
          <a:bodyPr anchor="t" rtlCol="false" tIns="0" lIns="0" bIns="0" rIns="0">
            <a:spAutoFit/>
          </a:bodyPr>
          <a:lstStyle/>
          <a:p>
            <a:pPr algn="ctr">
              <a:lnSpc>
                <a:spcPts val="16206"/>
              </a:lnSpc>
              <a:spcBef>
                <a:spcPct val="0"/>
              </a:spcBef>
            </a:pPr>
            <a:r>
              <a:rPr lang="en-US" sz="11575">
                <a:solidFill>
                  <a:srgbClr val="A15C64"/>
                </a:solidFill>
                <a:latin typeface="Bobby Jones"/>
              </a:rPr>
              <a:t>CARDIO VARIABLE</a:t>
            </a:r>
          </a:p>
        </p:txBody>
      </p:sp>
      <p:sp>
        <p:nvSpPr>
          <p:cNvPr name="Freeform 11" id="11"/>
          <p:cNvSpPr/>
          <p:nvPr/>
        </p:nvSpPr>
        <p:spPr>
          <a:xfrm flipH="false" flipV="false" rot="5400000">
            <a:off x="16273135" y="9328635"/>
            <a:ext cx="2661617" cy="998106"/>
          </a:xfrm>
          <a:custGeom>
            <a:avLst/>
            <a:gdLst/>
            <a:ahLst/>
            <a:cxnLst/>
            <a:rect r="r" b="b" t="t" l="l"/>
            <a:pathLst>
              <a:path h="998106" w="2661617">
                <a:moveTo>
                  <a:pt x="0" y="0"/>
                </a:moveTo>
                <a:lnTo>
                  <a:pt x="2661617" y="0"/>
                </a:lnTo>
                <a:lnTo>
                  <a:pt x="2661617" y="998107"/>
                </a:lnTo>
                <a:lnTo>
                  <a:pt x="0" y="9981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5400000">
            <a:off x="-662154" y="-50861"/>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4142901" y="8568689"/>
            <a:ext cx="10374019" cy="622936"/>
          </a:xfrm>
          <a:prstGeom prst="rect">
            <a:avLst/>
          </a:prstGeom>
        </p:spPr>
        <p:txBody>
          <a:bodyPr anchor="t" rtlCol="false" tIns="0" lIns="0" bIns="0" rIns="0">
            <a:spAutoFit/>
          </a:bodyPr>
          <a:lstStyle/>
          <a:p>
            <a:pPr algn="ctr">
              <a:lnSpc>
                <a:spcPts val="5039"/>
              </a:lnSpc>
              <a:spcBef>
                <a:spcPct val="0"/>
              </a:spcBef>
            </a:pPr>
            <a:r>
              <a:rPr lang="en-US" sz="3599" spc="179">
                <a:solidFill>
                  <a:srgbClr val="A15C64"/>
                </a:solidFill>
                <a:latin typeface="Londrina Solid Heavy"/>
              </a:rPr>
              <a:t>Balanced distribution of target variables - ‘cardio’</a:t>
            </a:r>
          </a:p>
        </p:txBody>
      </p:sp>
      <p:sp>
        <p:nvSpPr>
          <p:cNvPr name="Freeform 14" id="14"/>
          <p:cNvSpPr/>
          <p:nvPr/>
        </p:nvSpPr>
        <p:spPr>
          <a:xfrm flipH="false" flipV="false" rot="0">
            <a:off x="5333723" y="2655774"/>
            <a:ext cx="7620554" cy="5589269"/>
          </a:xfrm>
          <a:custGeom>
            <a:avLst/>
            <a:gdLst/>
            <a:ahLst/>
            <a:cxnLst/>
            <a:rect r="r" b="b" t="t" l="l"/>
            <a:pathLst>
              <a:path h="5589269" w="7620554">
                <a:moveTo>
                  <a:pt x="0" y="0"/>
                </a:moveTo>
                <a:lnTo>
                  <a:pt x="7620554" y="0"/>
                </a:lnTo>
                <a:lnTo>
                  <a:pt x="7620554" y="5589269"/>
                </a:lnTo>
                <a:lnTo>
                  <a:pt x="0" y="5589269"/>
                </a:lnTo>
                <a:lnTo>
                  <a:pt x="0" y="0"/>
                </a:lnTo>
                <a:close/>
              </a:path>
            </a:pathLst>
          </a:custGeom>
          <a:blipFill>
            <a:blip r:embed="rId1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1209532">
            <a:off x="15839694" y="-175419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3218212">
            <a:off x="-154143" y="7337198"/>
            <a:ext cx="3452622" cy="5003799"/>
          </a:xfrm>
          <a:custGeom>
            <a:avLst/>
            <a:gdLst/>
            <a:ahLst/>
            <a:cxnLst/>
            <a:rect r="r" b="b" t="t" l="l"/>
            <a:pathLst>
              <a:path h="5003799" w="3452622">
                <a:moveTo>
                  <a:pt x="0" y="0"/>
                </a:moveTo>
                <a:lnTo>
                  <a:pt x="3452621" y="0"/>
                </a:lnTo>
                <a:lnTo>
                  <a:pt x="3452621" y="5003799"/>
                </a:lnTo>
                <a:lnTo>
                  <a:pt x="0" y="50037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00654" y="263667"/>
            <a:ext cx="924907" cy="1127935"/>
          </a:xfrm>
          <a:custGeom>
            <a:avLst/>
            <a:gdLst/>
            <a:ahLst/>
            <a:cxnLst/>
            <a:rect r="r" b="b" t="t" l="l"/>
            <a:pathLst>
              <a:path h="1127935" w="924907">
                <a:moveTo>
                  <a:pt x="0" y="0"/>
                </a:moveTo>
                <a:lnTo>
                  <a:pt x="924907" y="0"/>
                </a:lnTo>
                <a:lnTo>
                  <a:pt x="924907" y="1127936"/>
                </a:lnTo>
                <a:lnTo>
                  <a:pt x="0" y="11279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596995" y="1701271"/>
            <a:ext cx="12090481" cy="3959434"/>
            <a:chOff x="0" y="0"/>
            <a:chExt cx="3184324" cy="1042814"/>
          </a:xfrm>
        </p:grpSpPr>
        <p:sp>
          <p:nvSpPr>
            <p:cNvPr name="Freeform 6" id="6"/>
            <p:cNvSpPr/>
            <p:nvPr/>
          </p:nvSpPr>
          <p:spPr>
            <a:xfrm flipH="false" flipV="false" rot="0">
              <a:off x="0" y="0"/>
              <a:ext cx="3184324" cy="1042814"/>
            </a:xfrm>
            <a:custGeom>
              <a:avLst/>
              <a:gdLst/>
              <a:ahLst/>
              <a:cxnLst/>
              <a:rect r="r" b="b" t="t" l="l"/>
              <a:pathLst>
                <a:path h="1042814" w="3184324">
                  <a:moveTo>
                    <a:pt x="32657" y="0"/>
                  </a:moveTo>
                  <a:lnTo>
                    <a:pt x="3151667" y="0"/>
                  </a:lnTo>
                  <a:cubicBezTo>
                    <a:pt x="3160328" y="0"/>
                    <a:pt x="3168635" y="3441"/>
                    <a:pt x="3174759" y="9565"/>
                  </a:cubicBezTo>
                  <a:cubicBezTo>
                    <a:pt x="3180883" y="15689"/>
                    <a:pt x="3184324" y="23996"/>
                    <a:pt x="3184324" y="32657"/>
                  </a:cubicBezTo>
                  <a:lnTo>
                    <a:pt x="3184324" y="1010157"/>
                  </a:lnTo>
                  <a:cubicBezTo>
                    <a:pt x="3184324" y="1018818"/>
                    <a:pt x="3180883" y="1027125"/>
                    <a:pt x="3174759" y="1033249"/>
                  </a:cubicBezTo>
                  <a:cubicBezTo>
                    <a:pt x="3168635" y="1039373"/>
                    <a:pt x="3160328" y="1042814"/>
                    <a:pt x="3151667" y="1042814"/>
                  </a:cubicBezTo>
                  <a:lnTo>
                    <a:pt x="32657" y="1042814"/>
                  </a:lnTo>
                  <a:cubicBezTo>
                    <a:pt x="14621" y="1042814"/>
                    <a:pt x="0" y="1028193"/>
                    <a:pt x="0" y="1010157"/>
                  </a:cubicBezTo>
                  <a:lnTo>
                    <a:pt x="0" y="32657"/>
                  </a:lnTo>
                  <a:cubicBezTo>
                    <a:pt x="0" y="14621"/>
                    <a:pt x="14621" y="0"/>
                    <a:pt x="32657" y="0"/>
                  </a:cubicBezTo>
                  <a:close/>
                </a:path>
              </a:pathLst>
            </a:custGeom>
            <a:solidFill>
              <a:srgbClr val="D76B73"/>
            </a:solidFill>
          </p:spPr>
        </p:sp>
        <p:sp>
          <p:nvSpPr>
            <p:cNvPr name="TextBox 7" id="7"/>
            <p:cNvSpPr txBox="true"/>
            <p:nvPr/>
          </p:nvSpPr>
          <p:spPr>
            <a:xfrm>
              <a:off x="0" y="-38100"/>
              <a:ext cx="3184324" cy="1080914"/>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16425561" y="1205844"/>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4133110" y="6184580"/>
            <a:ext cx="12090481" cy="3855769"/>
            <a:chOff x="0" y="0"/>
            <a:chExt cx="3184324" cy="1015511"/>
          </a:xfrm>
        </p:grpSpPr>
        <p:sp>
          <p:nvSpPr>
            <p:cNvPr name="Freeform 10" id="10"/>
            <p:cNvSpPr/>
            <p:nvPr/>
          </p:nvSpPr>
          <p:spPr>
            <a:xfrm flipH="false" flipV="false" rot="0">
              <a:off x="0" y="0"/>
              <a:ext cx="3184324" cy="1015511"/>
            </a:xfrm>
            <a:custGeom>
              <a:avLst/>
              <a:gdLst/>
              <a:ahLst/>
              <a:cxnLst/>
              <a:rect r="r" b="b" t="t" l="l"/>
              <a:pathLst>
                <a:path h="1015511" w="3184324">
                  <a:moveTo>
                    <a:pt x="32657" y="0"/>
                  </a:moveTo>
                  <a:lnTo>
                    <a:pt x="3151667" y="0"/>
                  </a:lnTo>
                  <a:cubicBezTo>
                    <a:pt x="3160328" y="0"/>
                    <a:pt x="3168635" y="3441"/>
                    <a:pt x="3174759" y="9565"/>
                  </a:cubicBezTo>
                  <a:cubicBezTo>
                    <a:pt x="3180883" y="15689"/>
                    <a:pt x="3184324" y="23996"/>
                    <a:pt x="3184324" y="32657"/>
                  </a:cubicBezTo>
                  <a:lnTo>
                    <a:pt x="3184324" y="982854"/>
                  </a:lnTo>
                  <a:cubicBezTo>
                    <a:pt x="3184324" y="1000890"/>
                    <a:pt x="3169703" y="1015511"/>
                    <a:pt x="3151667" y="1015511"/>
                  </a:cubicBezTo>
                  <a:lnTo>
                    <a:pt x="32657" y="1015511"/>
                  </a:lnTo>
                  <a:cubicBezTo>
                    <a:pt x="14621" y="1015511"/>
                    <a:pt x="0" y="1000890"/>
                    <a:pt x="0" y="982854"/>
                  </a:cubicBezTo>
                  <a:lnTo>
                    <a:pt x="0" y="32657"/>
                  </a:lnTo>
                  <a:cubicBezTo>
                    <a:pt x="0" y="14621"/>
                    <a:pt x="14621" y="0"/>
                    <a:pt x="32657" y="0"/>
                  </a:cubicBezTo>
                  <a:close/>
                </a:path>
              </a:pathLst>
            </a:custGeom>
            <a:solidFill>
              <a:srgbClr val="D76B73"/>
            </a:solidFill>
          </p:spPr>
        </p:sp>
        <p:sp>
          <p:nvSpPr>
            <p:cNvPr name="TextBox 11" id="11"/>
            <p:cNvSpPr txBox="true"/>
            <p:nvPr/>
          </p:nvSpPr>
          <p:spPr>
            <a:xfrm>
              <a:off x="0" y="-38100"/>
              <a:ext cx="3184324" cy="1053611"/>
            </a:xfrm>
            <a:prstGeom prst="rect">
              <a:avLst/>
            </a:prstGeom>
          </p:spPr>
          <p:txBody>
            <a:bodyPr anchor="ctr" rtlCol="false" tIns="50800" lIns="50800" bIns="50800" rIns="50800"/>
            <a:lstStyle/>
            <a:p>
              <a:pPr algn="ctr">
                <a:lnSpc>
                  <a:spcPts val="2940"/>
                </a:lnSpc>
              </a:pPr>
            </a:p>
          </p:txBody>
        </p:sp>
      </p:grpSp>
      <p:sp>
        <p:nvSpPr>
          <p:cNvPr name="Freeform 12" id="12"/>
          <p:cNvSpPr/>
          <p:nvPr/>
        </p:nvSpPr>
        <p:spPr>
          <a:xfrm flipH="false" flipV="false" rot="0">
            <a:off x="17180505" y="8267446"/>
            <a:ext cx="812500" cy="990854"/>
          </a:xfrm>
          <a:custGeom>
            <a:avLst/>
            <a:gdLst/>
            <a:ahLst/>
            <a:cxnLst/>
            <a:rect r="r" b="b" t="t" l="l"/>
            <a:pathLst>
              <a:path h="990854" w="812500">
                <a:moveTo>
                  <a:pt x="0" y="0"/>
                </a:moveTo>
                <a:lnTo>
                  <a:pt x="812501" y="0"/>
                </a:lnTo>
                <a:lnTo>
                  <a:pt x="812501"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7825547" y="7533910"/>
            <a:ext cx="924907" cy="1127935"/>
          </a:xfrm>
          <a:custGeom>
            <a:avLst/>
            <a:gdLst/>
            <a:ahLst/>
            <a:cxnLst/>
            <a:rect r="r" b="b" t="t" l="l"/>
            <a:pathLst>
              <a:path h="1127935" w="924907">
                <a:moveTo>
                  <a:pt x="0" y="0"/>
                </a:moveTo>
                <a:lnTo>
                  <a:pt x="924906" y="0"/>
                </a:lnTo>
                <a:lnTo>
                  <a:pt x="924906"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7238061" y="5885277"/>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687169" y="33389"/>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832676" y="1701271"/>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6658474" y="2196698"/>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5436350" y="1824558"/>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2327164" y="7533910"/>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887307" y="1913229"/>
            <a:ext cx="5571701" cy="3519486"/>
          </a:xfrm>
          <a:custGeom>
            <a:avLst/>
            <a:gdLst/>
            <a:ahLst/>
            <a:cxnLst/>
            <a:rect r="r" b="b" t="t" l="l"/>
            <a:pathLst>
              <a:path h="3519486" w="5571701">
                <a:moveTo>
                  <a:pt x="0" y="0"/>
                </a:moveTo>
                <a:lnTo>
                  <a:pt x="5571701" y="0"/>
                </a:lnTo>
                <a:lnTo>
                  <a:pt x="5571701" y="3519486"/>
                </a:lnTo>
                <a:lnTo>
                  <a:pt x="0" y="3519486"/>
                </a:lnTo>
                <a:lnTo>
                  <a:pt x="0" y="0"/>
                </a:lnTo>
                <a:close/>
              </a:path>
            </a:pathLst>
          </a:custGeom>
          <a:blipFill>
            <a:blip r:embed="rId13"/>
            <a:stretch>
              <a:fillRect l="0" t="-880" r="-96779" b="-102647"/>
            </a:stretch>
          </a:blipFill>
        </p:spPr>
      </p:sp>
      <p:sp>
        <p:nvSpPr>
          <p:cNvPr name="Freeform 21" id="21"/>
          <p:cNvSpPr/>
          <p:nvPr/>
        </p:nvSpPr>
        <p:spPr>
          <a:xfrm flipH="false" flipV="false" rot="0">
            <a:off x="4610417" y="6384605"/>
            <a:ext cx="5412401" cy="3536651"/>
          </a:xfrm>
          <a:custGeom>
            <a:avLst/>
            <a:gdLst/>
            <a:ahLst/>
            <a:cxnLst/>
            <a:rect r="r" b="b" t="t" l="l"/>
            <a:pathLst>
              <a:path h="3536651" w="5412401">
                <a:moveTo>
                  <a:pt x="0" y="0"/>
                </a:moveTo>
                <a:lnTo>
                  <a:pt x="5412402" y="0"/>
                </a:lnTo>
                <a:lnTo>
                  <a:pt x="5412402" y="3536651"/>
                </a:lnTo>
                <a:lnTo>
                  <a:pt x="0" y="3536651"/>
                </a:lnTo>
                <a:lnTo>
                  <a:pt x="0" y="0"/>
                </a:lnTo>
                <a:close/>
              </a:path>
            </a:pathLst>
          </a:custGeom>
          <a:blipFill>
            <a:blip r:embed="rId13"/>
            <a:stretch>
              <a:fillRect l="0" t="-98008" r="-98039" b="0"/>
            </a:stretch>
          </a:blipFill>
        </p:spPr>
      </p:sp>
      <p:sp>
        <p:nvSpPr>
          <p:cNvPr name="TextBox 22" id="22"/>
          <p:cNvSpPr txBox="true"/>
          <p:nvPr/>
        </p:nvSpPr>
        <p:spPr>
          <a:xfrm rot="0">
            <a:off x="3094238" y="369482"/>
            <a:ext cx="12099524" cy="821055"/>
          </a:xfrm>
          <a:prstGeom prst="rect">
            <a:avLst/>
          </a:prstGeom>
        </p:spPr>
        <p:txBody>
          <a:bodyPr anchor="t" rtlCol="false" tIns="0" lIns="0" bIns="0" rIns="0">
            <a:spAutoFit/>
          </a:bodyPr>
          <a:lstStyle/>
          <a:p>
            <a:pPr algn="ctr">
              <a:lnSpc>
                <a:spcPts val="6719"/>
              </a:lnSpc>
              <a:spcBef>
                <a:spcPct val="0"/>
              </a:spcBef>
            </a:pPr>
            <a:r>
              <a:rPr lang="en-US" sz="4800">
                <a:solidFill>
                  <a:srgbClr val="A15C64"/>
                </a:solidFill>
                <a:latin typeface="Bobby Jones"/>
              </a:rPr>
              <a:t>PLOTTING  NUMERICAL  VARIABLES  WITH  CARDIO</a:t>
            </a:r>
          </a:p>
        </p:txBody>
      </p:sp>
      <p:sp>
        <p:nvSpPr>
          <p:cNvPr name="TextBox 23" id="23"/>
          <p:cNvSpPr txBox="true"/>
          <p:nvPr/>
        </p:nvSpPr>
        <p:spPr>
          <a:xfrm rot="0">
            <a:off x="2156764" y="1469242"/>
            <a:ext cx="1341185" cy="502158"/>
          </a:xfrm>
          <a:prstGeom prst="rect">
            <a:avLst/>
          </a:prstGeom>
        </p:spPr>
        <p:txBody>
          <a:bodyPr anchor="t" rtlCol="false" tIns="0" lIns="0" bIns="0" rIns="0">
            <a:spAutoFit/>
          </a:bodyPr>
          <a:lstStyle/>
          <a:p>
            <a:pPr algn="ctr" marL="0" indent="0" lvl="0">
              <a:lnSpc>
                <a:spcPts val="3816"/>
              </a:lnSpc>
            </a:pPr>
            <a:r>
              <a:rPr lang="en-US" sz="3600" spc="352">
                <a:solidFill>
                  <a:srgbClr val="FFF8ED"/>
                </a:solidFill>
                <a:latin typeface="Londrina Solid Heavy"/>
              </a:rPr>
              <a:t>AGE</a:t>
            </a:r>
          </a:p>
        </p:txBody>
      </p:sp>
      <p:sp>
        <p:nvSpPr>
          <p:cNvPr name="TextBox 24" id="24"/>
          <p:cNvSpPr txBox="true"/>
          <p:nvPr/>
        </p:nvSpPr>
        <p:spPr>
          <a:xfrm rot="0">
            <a:off x="9144000" y="2568206"/>
            <a:ext cx="2949049" cy="502158"/>
          </a:xfrm>
          <a:prstGeom prst="rect">
            <a:avLst/>
          </a:prstGeom>
        </p:spPr>
        <p:txBody>
          <a:bodyPr anchor="t" rtlCol="false" tIns="0" lIns="0" bIns="0" rIns="0">
            <a:spAutoFit/>
          </a:bodyPr>
          <a:lstStyle/>
          <a:p>
            <a:pPr algn="ctr" marL="0" indent="0" lvl="0">
              <a:lnSpc>
                <a:spcPts val="3816"/>
              </a:lnSpc>
            </a:pPr>
            <a:r>
              <a:rPr lang="en-US" sz="3600" spc="352">
                <a:solidFill>
                  <a:srgbClr val="D76B73"/>
                </a:solidFill>
                <a:latin typeface="Londrina Solid Heavy"/>
              </a:rPr>
              <a:t>OBSERVATION</a:t>
            </a:r>
          </a:p>
        </p:txBody>
      </p:sp>
      <p:sp>
        <p:nvSpPr>
          <p:cNvPr name="TextBox 25" id="25"/>
          <p:cNvSpPr txBox="true"/>
          <p:nvPr/>
        </p:nvSpPr>
        <p:spPr>
          <a:xfrm rot="0">
            <a:off x="4821268" y="5923377"/>
            <a:ext cx="1493709" cy="502158"/>
          </a:xfrm>
          <a:prstGeom prst="rect">
            <a:avLst/>
          </a:prstGeom>
        </p:spPr>
        <p:txBody>
          <a:bodyPr anchor="t" rtlCol="false" tIns="0" lIns="0" bIns="0" rIns="0">
            <a:spAutoFit/>
          </a:bodyPr>
          <a:lstStyle/>
          <a:p>
            <a:pPr algn="ctr" marL="0" indent="0" lvl="0">
              <a:lnSpc>
                <a:spcPts val="3816"/>
              </a:lnSpc>
            </a:pPr>
            <a:r>
              <a:rPr lang="en-US" sz="3600" spc="352">
                <a:solidFill>
                  <a:srgbClr val="FFF8ED"/>
                </a:solidFill>
                <a:latin typeface="Londrina Solid Heavy"/>
              </a:rPr>
              <a:t>WEIGHT</a:t>
            </a:r>
          </a:p>
        </p:txBody>
      </p:sp>
      <p:sp>
        <p:nvSpPr>
          <p:cNvPr name="TextBox 26" id="26"/>
          <p:cNvSpPr txBox="true"/>
          <p:nvPr/>
        </p:nvSpPr>
        <p:spPr>
          <a:xfrm rot="0">
            <a:off x="8261786" y="3462826"/>
            <a:ext cx="4713478" cy="976630"/>
          </a:xfrm>
          <a:prstGeom prst="rect">
            <a:avLst/>
          </a:prstGeom>
        </p:spPr>
        <p:txBody>
          <a:bodyPr anchor="t" rtlCol="false" tIns="0" lIns="0" bIns="0" rIns="0">
            <a:spAutoFit/>
          </a:bodyPr>
          <a:lstStyle/>
          <a:p>
            <a:pPr algn="ctr">
              <a:lnSpc>
                <a:spcPts val="3919"/>
              </a:lnSpc>
            </a:pPr>
            <a:r>
              <a:rPr lang="en-US" sz="2799">
                <a:solidFill>
                  <a:srgbClr val="FFF8ED"/>
                </a:solidFill>
                <a:latin typeface="Canva Sans Bold"/>
              </a:rPr>
              <a:t>Cardio “1” shows higher median value of age</a:t>
            </a:r>
          </a:p>
        </p:txBody>
      </p:sp>
      <p:sp>
        <p:nvSpPr>
          <p:cNvPr name="TextBox 27" id="27"/>
          <p:cNvSpPr txBox="true"/>
          <p:nvPr/>
        </p:nvSpPr>
        <p:spPr>
          <a:xfrm rot="0">
            <a:off x="10618524" y="7786370"/>
            <a:ext cx="4713478" cy="1471930"/>
          </a:xfrm>
          <a:prstGeom prst="rect">
            <a:avLst/>
          </a:prstGeom>
        </p:spPr>
        <p:txBody>
          <a:bodyPr anchor="t" rtlCol="false" tIns="0" lIns="0" bIns="0" rIns="0">
            <a:spAutoFit/>
          </a:bodyPr>
          <a:lstStyle/>
          <a:p>
            <a:pPr algn="ctr">
              <a:lnSpc>
                <a:spcPts val="3919"/>
              </a:lnSpc>
            </a:pPr>
            <a:r>
              <a:rPr lang="en-US" sz="2799">
                <a:solidFill>
                  <a:srgbClr val="FFF8ED"/>
                </a:solidFill>
                <a:latin typeface="Canva Sans Bold"/>
              </a:rPr>
              <a:t>Cardio “1” shows slightly higher median value of weight</a:t>
            </a:r>
          </a:p>
        </p:txBody>
      </p:sp>
      <p:sp>
        <p:nvSpPr>
          <p:cNvPr name="Freeform 28" id="28"/>
          <p:cNvSpPr/>
          <p:nvPr/>
        </p:nvSpPr>
        <p:spPr>
          <a:xfrm flipH="false" flipV="false" rot="0">
            <a:off x="16714678" y="9614345"/>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784494" y="8401917"/>
            <a:ext cx="812500" cy="990854"/>
          </a:xfrm>
          <a:custGeom>
            <a:avLst/>
            <a:gdLst/>
            <a:ahLst/>
            <a:cxnLst/>
            <a:rect r="r" b="b" t="t" l="l"/>
            <a:pathLst>
              <a:path h="990854" w="812500">
                <a:moveTo>
                  <a:pt x="0" y="0"/>
                </a:moveTo>
                <a:lnTo>
                  <a:pt x="812501" y="0"/>
                </a:lnTo>
                <a:lnTo>
                  <a:pt x="812501"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14040" y="7276592"/>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11500739" y="6921080"/>
            <a:ext cx="2949049" cy="502158"/>
          </a:xfrm>
          <a:prstGeom prst="rect">
            <a:avLst/>
          </a:prstGeom>
        </p:spPr>
        <p:txBody>
          <a:bodyPr anchor="t" rtlCol="false" tIns="0" lIns="0" bIns="0" rIns="0">
            <a:spAutoFit/>
          </a:bodyPr>
          <a:lstStyle/>
          <a:p>
            <a:pPr algn="ctr" marL="0" indent="0" lvl="0">
              <a:lnSpc>
                <a:spcPts val="3816"/>
              </a:lnSpc>
            </a:pPr>
            <a:r>
              <a:rPr lang="en-US" sz="3600" spc="352">
                <a:solidFill>
                  <a:srgbClr val="D76B73"/>
                </a:solidFill>
                <a:latin typeface="Londrina Solid Heavy"/>
              </a:rPr>
              <a:t>OBSERVATION</a:t>
            </a:r>
          </a:p>
        </p:txBody>
      </p:sp>
      <p:sp>
        <p:nvSpPr>
          <p:cNvPr name="Freeform 32" id="32"/>
          <p:cNvSpPr/>
          <p:nvPr/>
        </p:nvSpPr>
        <p:spPr>
          <a:xfrm flipH="false" flipV="false" rot="-9336815">
            <a:off x="-1325875" y="-2172477"/>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336815">
            <a:off x="-900715" y="-152973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64103">
            <a:off x="16868394" y="7132682"/>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72497"/>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53607" y="739351"/>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45974" y="8267446"/>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658474" y="7855724"/>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8759" y="7855724"/>
            <a:ext cx="2414918" cy="1267832"/>
          </a:xfrm>
          <a:custGeom>
            <a:avLst/>
            <a:gdLst/>
            <a:ahLst/>
            <a:cxnLst/>
            <a:rect r="r" b="b" t="t" l="l"/>
            <a:pathLst>
              <a:path h="1267832" w="2414918">
                <a:moveTo>
                  <a:pt x="0" y="0"/>
                </a:moveTo>
                <a:lnTo>
                  <a:pt x="2414918" y="0"/>
                </a:lnTo>
                <a:lnTo>
                  <a:pt x="2414918" y="1267831"/>
                </a:lnTo>
                <a:lnTo>
                  <a:pt x="0" y="12678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252224" y="972497"/>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74012" y="2744954"/>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892747" y="4291613"/>
            <a:ext cx="2790507" cy="2738185"/>
          </a:xfrm>
          <a:custGeom>
            <a:avLst/>
            <a:gdLst/>
            <a:ahLst/>
            <a:cxnLst/>
            <a:rect r="r" b="b" t="t" l="l"/>
            <a:pathLst>
              <a:path h="2738185" w="2790507">
                <a:moveTo>
                  <a:pt x="0" y="0"/>
                </a:moveTo>
                <a:lnTo>
                  <a:pt x="2790506" y="0"/>
                </a:lnTo>
                <a:lnTo>
                  <a:pt x="2790506" y="2738184"/>
                </a:lnTo>
                <a:lnTo>
                  <a:pt x="0" y="27381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5380146" y="2887002"/>
            <a:ext cx="1278328" cy="920396"/>
          </a:xfrm>
          <a:custGeom>
            <a:avLst/>
            <a:gdLst/>
            <a:ahLst/>
            <a:cxnLst/>
            <a:rect r="r" b="b" t="t" l="l"/>
            <a:pathLst>
              <a:path h="920396" w="1278328">
                <a:moveTo>
                  <a:pt x="0" y="0"/>
                </a:moveTo>
                <a:lnTo>
                  <a:pt x="1278328" y="0"/>
                </a:lnTo>
                <a:lnTo>
                  <a:pt x="1278328" y="920397"/>
                </a:lnTo>
                <a:lnTo>
                  <a:pt x="0" y="9203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957831" y="5885277"/>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2892244" y="3508964"/>
            <a:ext cx="12090481" cy="4767500"/>
            <a:chOff x="0" y="0"/>
            <a:chExt cx="3184324" cy="1255638"/>
          </a:xfrm>
        </p:grpSpPr>
        <p:sp>
          <p:nvSpPr>
            <p:cNvPr name="Freeform 15" id="15"/>
            <p:cNvSpPr/>
            <p:nvPr/>
          </p:nvSpPr>
          <p:spPr>
            <a:xfrm flipH="false" flipV="false" rot="0">
              <a:off x="0" y="0"/>
              <a:ext cx="3184324" cy="1255638"/>
            </a:xfrm>
            <a:custGeom>
              <a:avLst/>
              <a:gdLst/>
              <a:ahLst/>
              <a:cxnLst/>
              <a:rect r="r" b="b" t="t" l="l"/>
              <a:pathLst>
                <a:path h="1255638" w="3184324">
                  <a:moveTo>
                    <a:pt x="32657" y="0"/>
                  </a:moveTo>
                  <a:lnTo>
                    <a:pt x="3151667" y="0"/>
                  </a:lnTo>
                  <a:cubicBezTo>
                    <a:pt x="3160328" y="0"/>
                    <a:pt x="3168635" y="3441"/>
                    <a:pt x="3174759" y="9565"/>
                  </a:cubicBezTo>
                  <a:cubicBezTo>
                    <a:pt x="3180883" y="15689"/>
                    <a:pt x="3184324" y="23996"/>
                    <a:pt x="3184324" y="32657"/>
                  </a:cubicBezTo>
                  <a:lnTo>
                    <a:pt x="3184324" y="1222981"/>
                  </a:lnTo>
                  <a:cubicBezTo>
                    <a:pt x="3184324" y="1241017"/>
                    <a:pt x="3169703" y="1255638"/>
                    <a:pt x="3151667" y="1255638"/>
                  </a:cubicBezTo>
                  <a:lnTo>
                    <a:pt x="32657" y="1255638"/>
                  </a:lnTo>
                  <a:cubicBezTo>
                    <a:pt x="14621" y="1255638"/>
                    <a:pt x="0" y="1241017"/>
                    <a:pt x="0" y="1222981"/>
                  </a:cubicBezTo>
                  <a:lnTo>
                    <a:pt x="0" y="32657"/>
                  </a:lnTo>
                  <a:cubicBezTo>
                    <a:pt x="0" y="14621"/>
                    <a:pt x="14621" y="0"/>
                    <a:pt x="32657" y="0"/>
                  </a:cubicBezTo>
                  <a:close/>
                </a:path>
              </a:pathLst>
            </a:custGeom>
            <a:solidFill>
              <a:srgbClr val="D76B73"/>
            </a:solidFill>
          </p:spPr>
        </p:sp>
        <p:sp>
          <p:nvSpPr>
            <p:cNvPr name="TextBox 16" id="16"/>
            <p:cNvSpPr txBox="true"/>
            <p:nvPr/>
          </p:nvSpPr>
          <p:spPr>
            <a:xfrm>
              <a:off x="0" y="-38100"/>
              <a:ext cx="3184324" cy="1293738"/>
            </a:xfrm>
            <a:prstGeom prst="rect">
              <a:avLst/>
            </a:prstGeom>
          </p:spPr>
          <p:txBody>
            <a:bodyPr anchor="ctr" rtlCol="false" tIns="50800" lIns="50800" bIns="50800" rIns="50800"/>
            <a:lstStyle/>
            <a:p>
              <a:pPr algn="ctr">
                <a:lnSpc>
                  <a:spcPts val="2940"/>
                </a:lnSpc>
              </a:pPr>
            </a:p>
          </p:txBody>
        </p:sp>
      </p:grpSp>
      <p:sp>
        <p:nvSpPr>
          <p:cNvPr name="Freeform 17" id="17"/>
          <p:cNvSpPr/>
          <p:nvPr/>
        </p:nvSpPr>
        <p:spPr>
          <a:xfrm flipH="false" flipV="false" rot="0">
            <a:off x="3229065" y="4038057"/>
            <a:ext cx="5304701" cy="3709315"/>
          </a:xfrm>
          <a:custGeom>
            <a:avLst/>
            <a:gdLst/>
            <a:ahLst/>
            <a:cxnLst/>
            <a:rect r="r" b="b" t="t" l="l"/>
            <a:pathLst>
              <a:path h="3709315" w="5304701">
                <a:moveTo>
                  <a:pt x="0" y="0"/>
                </a:moveTo>
                <a:lnTo>
                  <a:pt x="5304701" y="0"/>
                </a:lnTo>
                <a:lnTo>
                  <a:pt x="5304701" y="3709315"/>
                </a:lnTo>
                <a:lnTo>
                  <a:pt x="0" y="3709315"/>
                </a:lnTo>
                <a:lnTo>
                  <a:pt x="0" y="0"/>
                </a:lnTo>
                <a:close/>
              </a:path>
            </a:pathLst>
          </a:custGeom>
          <a:blipFill>
            <a:blip r:embed="rId13"/>
            <a:stretch>
              <a:fillRect l="-110914" t="0" r="0" b="-197557"/>
            </a:stretch>
          </a:blipFill>
        </p:spPr>
      </p:sp>
      <p:sp>
        <p:nvSpPr>
          <p:cNvPr name="TextBox 18" id="18"/>
          <p:cNvSpPr txBox="true"/>
          <p:nvPr/>
        </p:nvSpPr>
        <p:spPr>
          <a:xfrm rot="0">
            <a:off x="3713940" y="545327"/>
            <a:ext cx="10860119" cy="1998346"/>
          </a:xfrm>
          <a:prstGeom prst="rect">
            <a:avLst/>
          </a:prstGeom>
        </p:spPr>
        <p:txBody>
          <a:bodyPr anchor="t" rtlCol="false" tIns="0" lIns="0" bIns="0" rIns="0">
            <a:spAutoFit/>
          </a:bodyPr>
          <a:lstStyle/>
          <a:p>
            <a:pPr algn="ctr">
              <a:lnSpc>
                <a:spcPts val="7979"/>
              </a:lnSpc>
              <a:spcBef>
                <a:spcPct val="0"/>
              </a:spcBef>
            </a:pPr>
            <a:r>
              <a:rPr lang="en-US" sz="5699">
                <a:solidFill>
                  <a:srgbClr val="A15C64"/>
                </a:solidFill>
                <a:latin typeface="Bobby Jones"/>
              </a:rPr>
              <a:t>PLOTTING  NUMERICAL  VARIABLES  WITH  CARDIO</a:t>
            </a:r>
          </a:p>
        </p:txBody>
      </p:sp>
      <p:sp>
        <p:nvSpPr>
          <p:cNvPr name="TextBox 19" id="19"/>
          <p:cNvSpPr txBox="true"/>
          <p:nvPr/>
        </p:nvSpPr>
        <p:spPr>
          <a:xfrm rot="0">
            <a:off x="3578236" y="3192629"/>
            <a:ext cx="1527095" cy="502158"/>
          </a:xfrm>
          <a:prstGeom prst="rect">
            <a:avLst/>
          </a:prstGeom>
        </p:spPr>
        <p:txBody>
          <a:bodyPr anchor="t" rtlCol="false" tIns="0" lIns="0" bIns="0" rIns="0">
            <a:spAutoFit/>
          </a:bodyPr>
          <a:lstStyle/>
          <a:p>
            <a:pPr algn="ctr" marL="0" indent="0" lvl="0">
              <a:lnSpc>
                <a:spcPts val="3816"/>
              </a:lnSpc>
            </a:pPr>
            <a:r>
              <a:rPr lang="en-US" sz="3600" spc="352">
                <a:solidFill>
                  <a:srgbClr val="FFF8ED"/>
                </a:solidFill>
                <a:latin typeface="Londrina Solid Heavy"/>
              </a:rPr>
              <a:t>HEIGHT</a:t>
            </a:r>
          </a:p>
        </p:txBody>
      </p:sp>
      <p:sp>
        <p:nvSpPr>
          <p:cNvPr name="TextBox 20" id="20"/>
          <p:cNvSpPr txBox="true"/>
          <p:nvPr/>
        </p:nvSpPr>
        <p:spPr>
          <a:xfrm rot="0">
            <a:off x="9524366" y="5557867"/>
            <a:ext cx="4713478" cy="1471930"/>
          </a:xfrm>
          <a:prstGeom prst="rect">
            <a:avLst/>
          </a:prstGeom>
        </p:spPr>
        <p:txBody>
          <a:bodyPr anchor="t" rtlCol="false" tIns="0" lIns="0" bIns="0" rIns="0">
            <a:spAutoFit/>
          </a:bodyPr>
          <a:lstStyle/>
          <a:p>
            <a:pPr algn="ctr">
              <a:lnSpc>
                <a:spcPts val="3919"/>
              </a:lnSpc>
            </a:pPr>
            <a:r>
              <a:rPr lang="en-US" sz="2799">
                <a:solidFill>
                  <a:srgbClr val="FFF8ED"/>
                </a:solidFill>
                <a:latin typeface="Canva Sans Bold"/>
              </a:rPr>
              <a:t>Not much difference between the two cardio classes</a:t>
            </a:r>
          </a:p>
        </p:txBody>
      </p:sp>
      <p:sp>
        <p:nvSpPr>
          <p:cNvPr name="TextBox 21" id="21"/>
          <p:cNvSpPr txBox="true"/>
          <p:nvPr/>
        </p:nvSpPr>
        <p:spPr>
          <a:xfrm rot="0">
            <a:off x="10406580" y="4524246"/>
            <a:ext cx="2949049" cy="502158"/>
          </a:xfrm>
          <a:prstGeom prst="rect">
            <a:avLst/>
          </a:prstGeom>
        </p:spPr>
        <p:txBody>
          <a:bodyPr anchor="t" rtlCol="false" tIns="0" lIns="0" bIns="0" rIns="0">
            <a:spAutoFit/>
          </a:bodyPr>
          <a:lstStyle/>
          <a:p>
            <a:pPr algn="ctr" marL="0" indent="0" lvl="0">
              <a:lnSpc>
                <a:spcPts val="3816"/>
              </a:lnSpc>
            </a:pPr>
            <a:r>
              <a:rPr lang="en-US" sz="3600" spc="352">
                <a:solidFill>
                  <a:srgbClr val="D76B73"/>
                </a:solidFill>
                <a:latin typeface="Londrina Solid Heavy"/>
              </a:rPr>
              <a:t>OBSERVATION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336815">
            <a:off x="-900715" y="-152973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64103">
            <a:off x="17163388" y="7539529"/>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375422" y="1259487"/>
            <a:ext cx="6318430" cy="4645461"/>
            <a:chOff x="0" y="0"/>
            <a:chExt cx="1664113" cy="1223496"/>
          </a:xfrm>
        </p:grpSpPr>
        <p:sp>
          <p:nvSpPr>
            <p:cNvPr name="Freeform 5" id="5"/>
            <p:cNvSpPr/>
            <p:nvPr/>
          </p:nvSpPr>
          <p:spPr>
            <a:xfrm flipH="false" flipV="false" rot="0">
              <a:off x="0" y="0"/>
              <a:ext cx="1664113" cy="1223496"/>
            </a:xfrm>
            <a:custGeom>
              <a:avLst/>
              <a:gdLst/>
              <a:ahLst/>
              <a:cxnLst/>
              <a:rect r="r" b="b" t="t" l="l"/>
              <a:pathLst>
                <a:path h="1223496" w="1664113">
                  <a:moveTo>
                    <a:pt x="62490" y="0"/>
                  </a:moveTo>
                  <a:lnTo>
                    <a:pt x="1601623" y="0"/>
                  </a:lnTo>
                  <a:cubicBezTo>
                    <a:pt x="1618197" y="0"/>
                    <a:pt x="1634091" y="6584"/>
                    <a:pt x="1645810" y="18303"/>
                  </a:cubicBezTo>
                  <a:cubicBezTo>
                    <a:pt x="1657530" y="30022"/>
                    <a:pt x="1664113" y="45917"/>
                    <a:pt x="1664113" y="62490"/>
                  </a:cubicBezTo>
                  <a:lnTo>
                    <a:pt x="1664113" y="1161006"/>
                  </a:lnTo>
                  <a:cubicBezTo>
                    <a:pt x="1664113" y="1195518"/>
                    <a:pt x="1636136" y="1223496"/>
                    <a:pt x="1601623" y="1223496"/>
                  </a:cubicBezTo>
                  <a:lnTo>
                    <a:pt x="62490" y="1223496"/>
                  </a:lnTo>
                  <a:cubicBezTo>
                    <a:pt x="27978" y="1223496"/>
                    <a:pt x="0" y="1195518"/>
                    <a:pt x="0" y="1161006"/>
                  </a:cubicBezTo>
                  <a:lnTo>
                    <a:pt x="0" y="62490"/>
                  </a:lnTo>
                  <a:cubicBezTo>
                    <a:pt x="0" y="27978"/>
                    <a:pt x="27978" y="0"/>
                    <a:pt x="62490" y="0"/>
                  </a:cubicBezTo>
                  <a:close/>
                </a:path>
              </a:pathLst>
            </a:custGeom>
            <a:solidFill>
              <a:srgbClr val="D76B73"/>
            </a:solidFill>
          </p:spPr>
        </p:sp>
        <p:sp>
          <p:nvSpPr>
            <p:cNvPr name="TextBox 6" id="6"/>
            <p:cNvSpPr txBox="true"/>
            <p:nvPr/>
          </p:nvSpPr>
          <p:spPr>
            <a:xfrm>
              <a:off x="0" y="-38100"/>
              <a:ext cx="1664113" cy="1261596"/>
            </a:xfrm>
            <a:prstGeom prst="rect">
              <a:avLst/>
            </a:prstGeom>
          </p:spPr>
          <p:txBody>
            <a:bodyPr anchor="ctr" rtlCol="false" tIns="50800" lIns="50800" bIns="50800" rIns="50800"/>
            <a:lstStyle/>
            <a:p>
              <a:pPr algn="ctr">
                <a:lnSpc>
                  <a:spcPts val="2940"/>
                </a:lnSpc>
              </a:pPr>
            </a:p>
          </p:txBody>
        </p:sp>
      </p:grpSp>
      <p:sp>
        <p:nvSpPr>
          <p:cNvPr name="Freeform 7" id="7"/>
          <p:cNvSpPr/>
          <p:nvPr/>
        </p:nvSpPr>
        <p:spPr>
          <a:xfrm flipH="false" flipV="false" rot="0">
            <a:off x="1134541" y="764060"/>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953607" y="268633"/>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603422" y="8722977"/>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372618" y="7785775"/>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96574" y="8722977"/>
            <a:ext cx="2414918" cy="1267832"/>
          </a:xfrm>
          <a:custGeom>
            <a:avLst/>
            <a:gdLst/>
            <a:ahLst/>
            <a:cxnLst/>
            <a:rect r="r" b="b" t="t" l="l"/>
            <a:pathLst>
              <a:path h="1267832" w="2414918">
                <a:moveTo>
                  <a:pt x="0" y="0"/>
                </a:moveTo>
                <a:lnTo>
                  <a:pt x="2414917" y="0"/>
                </a:lnTo>
                <a:lnTo>
                  <a:pt x="2414917"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252224" y="268633"/>
            <a:ext cx="2414918" cy="1267832"/>
          </a:xfrm>
          <a:custGeom>
            <a:avLst/>
            <a:gdLst/>
            <a:ahLst/>
            <a:cxnLst/>
            <a:rect r="r" b="b" t="t" l="l"/>
            <a:pathLst>
              <a:path h="1267832" w="2414918">
                <a:moveTo>
                  <a:pt x="0" y="0"/>
                </a:moveTo>
                <a:lnTo>
                  <a:pt x="2414918" y="0"/>
                </a:lnTo>
                <a:lnTo>
                  <a:pt x="2414918" y="1267831"/>
                </a:lnTo>
                <a:lnTo>
                  <a:pt x="0" y="12678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74012" y="2744954"/>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6902272" y="4291613"/>
            <a:ext cx="2790507" cy="2738185"/>
          </a:xfrm>
          <a:custGeom>
            <a:avLst/>
            <a:gdLst/>
            <a:ahLst/>
            <a:cxnLst/>
            <a:rect r="r" b="b" t="t" l="l"/>
            <a:pathLst>
              <a:path h="2738185" w="2790507">
                <a:moveTo>
                  <a:pt x="0" y="0"/>
                </a:moveTo>
                <a:lnTo>
                  <a:pt x="2790506" y="0"/>
                </a:lnTo>
                <a:lnTo>
                  <a:pt x="2790506" y="2738184"/>
                </a:lnTo>
                <a:lnTo>
                  <a:pt x="0" y="27381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7009672" y="2067251"/>
            <a:ext cx="1278328" cy="920396"/>
          </a:xfrm>
          <a:custGeom>
            <a:avLst/>
            <a:gdLst/>
            <a:ahLst/>
            <a:cxnLst/>
            <a:rect r="r" b="b" t="t" l="l"/>
            <a:pathLst>
              <a:path h="920396" w="1278328">
                <a:moveTo>
                  <a:pt x="0" y="0"/>
                </a:moveTo>
                <a:lnTo>
                  <a:pt x="1278328" y="0"/>
                </a:lnTo>
                <a:lnTo>
                  <a:pt x="1278328" y="920397"/>
                </a:lnTo>
                <a:lnTo>
                  <a:pt x="0" y="9203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64298" y="6642860"/>
            <a:ext cx="1278328" cy="920396"/>
          </a:xfrm>
          <a:custGeom>
            <a:avLst/>
            <a:gdLst/>
            <a:ahLst/>
            <a:cxnLst/>
            <a:rect r="r" b="b" t="t" l="l"/>
            <a:pathLst>
              <a:path h="920396" w="1278328">
                <a:moveTo>
                  <a:pt x="0" y="0"/>
                </a:moveTo>
                <a:lnTo>
                  <a:pt x="1278329" y="0"/>
                </a:lnTo>
                <a:lnTo>
                  <a:pt x="1278329"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9705007" y="1259487"/>
            <a:ext cx="6318430" cy="4645461"/>
            <a:chOff x="0" y="0"/>
            <a:chExt cx="1664113" cy="1223496"/>
          </a:xfrm>
        </p:grpSpPr>
        <p:sp>
          <p:nvSpPr>
            <p:cNvPr name="Freeform 18" id="18"/>
            <p:cNvSpPr/>
            <p:nvPr/>
          </p:nvSpPr>
          <p:spPr>
            <a:xfrm flipH="false" flipV="false" rot="0">
              <a:off x="0" y="0"/>
              <a:ext cx="1664113" cy="1223496"/>
            </a:xfrm>
            <a:custGeom>
              <a:avLst/>
              <a:gdLst/>
              <a:ahLst/>
              <a:cxnLst/>
              <a:rect r="r" b="b" t="t" l="l"/>
              <a:pathLst>
                <a:path h="1223496" w="1664113">
                  <a:moveTo>
                    <a:pt x="62490" y="0"/>
                  </a:moveTo>
                  <a:lnTo>
                    <a:pt x="1601623" y="0"/>
                  </a:lnTo>
                  <a:cubicBezTo>
                    <a:pt x="1618197" y="0"/>
                    <a:pt x="1634091" y="6584"/>
                    <a:pt x="1645810" y="18303"/>
                  </a:cubicBezTo>
                  <a:cubicBezTo>
                    <a:pt x="1657530" y="30022"/>
                    <a:pt x="1664113" y="45917"/>
                    <a:pt x="1664113" y="62490"/>
                  </a:cubicBezTo>
                  <a:lnTo>
                    <a:pt x="1664113" y="1161006"/>
                  </a:lnTo>
                  <a:cubicBezTo>
                    <a:pt x="1664113" y="1195518"/>
                    <a:pt x="1636136" y="1223496"/>
                    <a:pt x="1601623" y="1223496"/>
                  </a:cubicBezTo>
                  <a:lnTo>
                    <a:pt x="62490" y="1223496"/>
                  </a:lnTo>
                  <a:cubicBezTo>
                    <a:pt x="27978" y="1223496"/>
                    <a:pt x="0" y="1195518"/>
                    <a:pt x="0" y="1161006"/>
                  </a:cubicBezTo>
                  <a:lnTo>
                    <a:pt x="0" y="62490"/>
                  </a:lnTo>
                  <a:cubicBezTo>
                    <a:pt x="0" y="27978"/>
                    <a:pt x="27978" y="0"/>
                    <a:pt x="62490" y="0"/>
                  </a:cubicBezTo>
                  <a:close/>
                </a:path>
              </a:pathLst>
            </a:custGeom>
            <a:solidFill>
              <a:srgbClr val="D76B73"/>
            </a:solidFill>
          </p:spPr>
        </p:sp>
        <p:sp>
          <p:nvSpPr>
            <p:cNvPr name="TextBox 19" id="19"/>
            <p:cNvSpPr txBox="true"/>
            <p:nvPr/>
          </p:nvSpPr>
          <p:spPr>
            <a:xfrm>
              <a:off x="0" y="-38100"/>
              <a:ext cx="1664113" cy="1261596"/>
            </a:xfrm>
            <a:prstGeom prst="rect">
              <a:avLst/>
            </a:prstGeom>
          </p:spPr>
          <p:txBody>
            <a:bodyPr anchor="ctr" rtlCol="false" tIns="50800" lIns="50800" bIns="50800" rIns="50800"/>
            <a:lstStyle/>
            <a:p>
              <a:pPr algn="ctr">
                <a:lnSpc>
                  <a:spcPts val="2940"/>
                </a:lnSpc>
              </a:pPr>
            </a:p>
          </p:txBody>
        </p:sp>
      </p:grpSp>
      <p:sp>
        <p:nvSpPr>
          <p:cNvPr name="Freeform 20" id="20"/>
          <p:cNvSpPr/>
          <p:nvPr/>
        </p:nvSpPr>
        <p:spPr>
          <a:xfrm flipH="false" flipV="false" rot="0">
            <a:off x="10055928" y="1750056"/>
            <a:ext cx="5616589" cy="3733083"/>
          </a:xfrm>
          <a:custGeom>
            <a:avLst/>
            <a:gdLst/>
            <a:ahLst/>
            <a:cxnLst/>
            <a:rect r="r" b="b" t="t" l="l"/>
            <a:pathLst>
              <a:path h="3733083" w="5616589">
                <a:moveTo>
                  <a:pt x="0" y="0"/>
                </a:moveTo>
                <a:lnTo>
                  <a:pt x="5616589" y="0"/>
                </a:lnTo>
                <a:lnTo>
                  <a:pt x="5616589" y="3733083"/>
                </a:lnTo>
                <a:lnTo>
                  <a:pt x="0" y="3733083"/>
                </a:lnTo>
                <a:lnTo>
                  <a:pt x="0" y="0"/>
                </a:lnTo>
                <a:close/>
              </a:path>
            </a:pathLst>
          </a:custGeom>
          <a:blipFill>
            <a:blip r:embed="rId13"/>
            <a:stretch>
              <a:fillRect l="0" t="0" r="0" b="-2061"/>
            </a:stretch>
          </a:blipFill>
        </p:spPr>
      </p:sp>
      <p:sp>
        <p:nvSpPr>
          <p:cNvPr name="TextBox 21" id="21"/>
          <p:cNvSpPr txBox="true"/>
          <p:nvPr/>
        </p:nvSpPr>
        <p:spPr>
          <a:xfrm rot="0">
            <a:off x="10717936" y="1168579"/>
            <a:ext cx="4118199" cy="337947"/>
          </a:xfrm>
          <a:prstGeom prst="rect">
            <a:avLst/>
          </a:prstGeom>
        </p:spPr>
        <p:txBody>
          <a:bodyPr anchor="t" rtlCol="false" tIns="0" lIns="0" bIns="0" rIns="0">
            <a:spAutoFit/>
          </a:bodyPr>
          <a:lstStyle/>
          <a:p>
            <a:pPr algn="ctr" marL="0" indent="0" lvl="0">
              <a:lnSpc>
                <a:spcPts val="2544"/>
              </a:lnSpc>
            </a:pPr>
            <a:r>
              <a:rPr lang="en-US" sz="2400" spc="235">
                <a:solidFill>
                  <a:srgbClr val="FFF8ED"/>
                </a:solidFill>
                <a:latin typeface="Londrina Solid Heavy"/>
              </a:rPr>
              <a:t>DIASTOLIC BLOOD PRESSURE</a:t>
            </a:r>
          </a:p>
        </p:txBody>
      </p:sp>
      <p:sp>
        <p:nvSpPr>
          <p:cNvPr name="Freeform 22" id="22"/>
          <p:cNvSpPr/>
          <p:nvPr/>
        </p:nvSpPr>
        <p:spPr>
          <a:xfrm flipH="false" flipV="false" rot="0">
            <a:off x="2753145" y="1750056"/>
            <a:ext cx="5562986" cy="3768710"/>
          </a:xfrm>
          <a:custGeom>
            <a:avLst/>
            <a:gdLst/>
            <a:ahLst/>
            <a:cxnLst/>
            <a:rect r="r" b="b" t="t" l="l"/>
            <a:pathLst>
              <a:path h="3768710" w="5562986">
                <a:moveTo>
                  <a:pt x="0" y="0"/>
                </a:moveTo>
                <a:lnTo>
                  <a:pt x="5562985" y="0"/>
                </a:lnTo>
                <a:lnTo>
                  <a:pt x="5562985" y="3768711"/>
                </a:lnTo>
                <a:lnTo>
                  <a:pt x="0" y="3768711"/>
                </a:lnTo>
                <a:lnTo>
                  <a:pt x="0" y="0"/>
                </a:lnTo>
                <a:close/>
              </a:path>
            </a:pathLst>
          </a:custGeom>
          <a:blipFill>
            <a:blip r:embed="rId14"/>
            <a:stretch>
              <a:fillRect l="-106231" t="-98886" r="0" b="0"/>
            </a:stretch>
          </a:blipFill>
        </p:spPr>
      </p:sp>
      <p:sp>
        <p:nvSpPr>
          <p:cNvPr name="TextBox 23" id="23"/>
          <p:cNvSpPr txBox="true"/>
          <p:nvPr/>
        </p:nvSpPr>
        <p:spPr>
          <a:xfrm rot="0">
            <a:off x="3387765" y="1198517"/>
            <a:ext cx="3941661" cy="337947"/>
          </a:xfrm>
          <a:prstGeom prst="rect">
            <a:avLst/>
          </a:prstGeom>
        </p:spPr>
        <p:txBody>
          <a:bodyPr anchor="t" rtlCol="false" tIns="0" lIns="0" bIns="0" rIns="0">
            <a:spAutoFit/>
          </a:bodyPr>
          <a:lstStyle/>
          <a:p>
            <a:pPr algn="ctr" marL="0" indent="0" lvl="0">
              <a:lnSpc>
                <a:spcPts val="2544"/>
              </a:lnSpc>
            </a:pPr>
            <a:r>
              <a:rPr lang="en-US" sz="2400" spc="235">
                <a:solidFill>
                  <a:srgbClr val="FFF8ED"/>
                </a:solidFill>
                <a:latin typeface="Londrina Solid Heavy"/>
              </a:rPr>
              <a:t>SYSTOLIC BLOOD PRESSURE</a:t>
            </a:r>
          </a:p>
        </p:txBody>
      </p:sp>
      <p:sp>
        <p:nvSpPr>
          <p:cNvPr name="TextBox 24" id="24"/>
          <p:cNvSpPr txBox="true"/>
          <p:nvPr/>
        </p:nvSpPr>
        <p:spPr>
          <a:xfrm rot="0">
            <a:off x="3713940" y="107297"/>
            <a:ext cx="10860119" cy="755015"/>
          </a:xfrm>
          <a:prstGeom prst="rect">
            <a:avLst/>
          </a:prstGeom>
        </p:spPr>
        <p:txBody>
          <a:bodyPr anchor="t" rtlCol="false" tIns="0" lIns="0" bIns="0" rIns="0">
            <a:spAutoFit/>
          </a:bodyPr>
          <a:lstStyle/>
          <a:p>
            <a:pPr algn="ctr">
              <a:lnSpc>
                <a:spcPts val="6160"/>
              </a:lnSpc>
              <a:spcBef>
                <a:spcPct val="0"/>
              </a:spcBef>
            </a:pPr>
            <a:r>
              <a:rPr lang="en-US" sz="4400">
                <a:solidFill>
                  <a:srgbClr val="A15C64"/>
                </a:solidFill>
                <a:latin typeface="Bobby Jones"/>
              </a:rPr>
              <a:t>PLOTTING  NUMERICAL  VARIABLES  WITH  CARDIO</a:t>
            </a:r>
          </a:p>
        </p:txBody>
      </p:sp>
      <p:grpSp>
        <p:nvGrpSpPr>
          <p:cNvPr name="Group 25" id="25"/>
          <p:cNvGrpSpPr/>
          <p:nvPr/>
        </p:nvGrpSpPr>
        <p:grpSpPr>
          <a:xfrm rot="0">
            <a:off x="2661318" y="6759668"/>
            <a:ext cx="6032534" cy="4286039"/>
            <a:chOff x="0" y="0"/>
            <a:chExt cx="1588816" cy="1128833"/>
          </a:xfrm>
        </p:grpSpPr>
        <p:sp>
          <p:nvSpPr>
            <p:cNvPr name="Freeform 26" id="26"/>
            <p:cNvSpPr/>
            <p:nvPr/>
          </p:nvSpPr>
          <p:spPr>
            <a:xfrm flipH="false" flipV="false" rot="0">
              <a:off x="0" y="0"/>
              <a:ext cx="1588816" cy="1128833"/>
            </a:xfrm>
            <a:custGeom>
              <a:avLst/>
              <a:gdLst/>
              <a:ahLst/>
              <a:cxnLst/>
              <a:rect r="r" b="b" t="t" l="l"/>
              <a:pathLst>
                <a:path h="1128833" w="1588816">
                  <a:moveTo>
                    <a:pt x="65451" y="0"/>
                  </a:moveTo>
                  <a:lnTo>
                    <a:pt x="1523364" y="0"/>
                  </a:lnTo>
                  <a:cubicBezTo>
                    <a:pt x="1540723" y="0"/>
                    <a:pt x="1557371" y="6896"/>
                    <a:pt x="1569645" y="19170"/>
                  </a:cubicBezTo>
                  <a:cubicBezTo>
                    <a:pt x="1581920" y="31445"/>
                    <a:pt x="1588816" y="48093"/>
                    <a:pt x="1588816" y="65451"/>
                  </a:cubicBezTo>
                  <a:lnTo>
                    <a:pt x="1588816" y="1063382"/>
                  </a:lnTo>
                  <a:cubicBezTo>
                    <a:pt x="1588816" y="1099530"/>
                    <a:pt x="1559512" y="1128833"/>
                    <a:pt x="1523364" y="1128833"/>
                  </a:cubicBezTo>
                  <a:lnTo>
                    <a:pt x="65451" y="1128833"/>
                  </a:lnTo>
                  <a:cubicBezTo>
                    <a:pt x="29304" y="1128833"/>
                    <a:pt x="0" y="1099530"/>
                    <a:pt x="0" y="1063382"/>
                  </a:cubicBezTo>
                  <a:lnTo>
                    <a:pt x="0" y="65451"/>
                  </a:lnTo>
                  <a:cubicBezTo>
                    <a:pt x="0" y="29304"/>
                    <a:pt x="29304" y="0"/>
                    <a:pt x="65451" y="0"/>
                  </a:cubicBezTo>
                  <a:close/>
                </a:path>
              </a:pathLst>
            </a:custGeom>
            <a:solidFill>
              <a:srgbClr val="D76B73"/>
            </a:solidFill>
          </p:spPr>
        </p:sp>
        <p:sp>
          <p:nvSpPr>
            <p:cNvPr name="TextBox 27" id="27"/>
            <p:cNvSpPr txBox="true"/>
            <p:nvPr/>
          </p:nvSpPr>
          <p:spPr>
            <a:xfrm>
              <a:off x="0" y="-38100"/>
              <a:ext cx="1588816" cy="1166933"/>
            </a:xfrm>
            <a:prstGeom prst="rect">
              <a:avLst/>
            </a:prstGeom>
          </p:spPr>
          <p:txBody>
            <a:bodyPr anchor="ctr" rtlCol="false" tIns="50800" lIns="50800" bIns="50800" rIns="50800"/>
            <a:lstStyle/>
            <a:p>
              <a:pPr algn="ctr">
                <a:lnSpc>
                  <a:spcPts val="2940"/>
                </a:lnSpc>
              </a:pPr>
            </a:p>
          </p:txBody>
        </p:sp>
      </p:grpSp>
      <p:sp>
        <p:nvSpPr>
          <p:cNvPr name="TextBox 28" id="28"/>
          <p:cNvSpPr txBox="true"/>
          <p:nvPr/>
        </p:nvSpPr>
        <p:spPr>
          <a:xfrm rot="0">
            <a:off x="2923814" y="7251301"/>
            <a:ext cx="4869562" cy="246253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FAEFE4"/>
                </a:solidFill>
                <a:latin typeface="Canva Sans Bold"/>
              </a:rPr>
              <a:t>Cardio “1“ have more distribution at higher systolic blood pressure and diastolic blood pressure. </a:t>
            </a:r>
          </a:p>
        </p:txBody>
      </p:sp>
      <p:sp>
        <p:nvSpPr>
          <p:cNvPr name="TextBox 29" id="29"/>
          <p:cNvSpPr txBox="true"/>
          <p:nvPr/>
        </p:nvSpPr>
        <p:spPr>
          <a:xfrm rot="0">
            <a:off x="3417577" y="6527639"/>
            <a:ext cx="2949049" cy="502158"/>
          </a:xfrm>
          <a:prstGeom prst="rect">
            <a:avLst/>
          </a:prstGeom>
        </p:spPr>
        <p:txBody>
          <a:bodyPr anchor="t" rtlCol="false" tIns="0" lIns="0" bIns="0" rIns="0">
            <a:spAutoFit/>
          </a:bodyPr>
          <a:lstStyle/>
          <a:p>
            <a:pPr algn="ctr" marL="0" indent="0" lvl="0">
              <a:lnSpc>
                <a:spcPts val="3816"/>
              </a:lnSpc>
            </a:pPr>
            <a:r>
              <a:rPr lang="en-US" sz="3600" spc="352">
                <a:solidFill>
                  <a:srgbClr val="FAEFE4"/>
                </a:solidFill>
                <a:latin typeface="Londrina Solid Heavy"/>
              </a:rPr>
              <a:t>OBSERVATION</a:t>
            </a:r>
          </a:p>
        </p:txBody>
      </p:sp>
      <p:grpSp>
        <p:nvGrpSpPr>
          <p:cNvPr name="Group 30" id="30"/>
          <p:cNvGrpSpPr/>
          <p:nvPr/>
        </p:nvGrpSpPr>
        <p:grpSpPr>
          <a:xfrm rot="9197090">
            <a:off x="15162077" y="9235170"/>
            <a:ext cx="1058978" cy="1096939"/>
            <a:chOff x="0" y="0"/>
            <a:chExt cx="686588" cy="711200"/>
          </a:xfrm>
        </p:grpSpPr>
        <p:sp>
          <p:nvSpPr>
            <p:cNvPr name="Freeform 31" id="31"/>
            <p:cNvSpPr/>
            <p:nvPr/>
          </p:nvSpPr>
          <p:spPr>
            <a:xfrm flipH="false" flipV="false" rot="0">
              <a:off x="0" y="0"/>
              <a:ext cx="686588" cy="711200"/>
            </a:xfrm>
            <a:custGeom>
              <a:avLst/>
              <a:gdLst/>
              <a:ahLst/>
              <a:cxnLst/>
              <a:rect r="r" b="b" t="t" l="l"/>
              <a:pathLst>
                <a:path h="711200" w="686588">
                  <a:moveTo>
                    <a:pt x="343294" y="0"/>
                  </a:moveTo>
                  <a:lnTo>
                    <a:pt x="686588" y="711200"/>
                  </a:lnTo>
                  <a:lnTo>
                    <a:pt x="0" y="711200"/>
                  </a:lnTo>
                  <a:lnTo>
                    <a:pt x="343294" y="0"/>
                  </a:lnTo>
                  <a:close/>
                </a:path>
              </a:pathLst>
            </a:custGeom>
            <a:solidFill>
              <a:srgbClr val="D76B73"/>
            </a:solidFill>
          </p:spPr>
        </p:sp>
        <p:sp>
          <p:nvSpPr>
            <p:cNvPr name="TextBox 32" id="32"/>
            <p:cNvSpPr txBox="true"/>
            <p:nvPr/>
          </p:nvSpPr>
          <p:spPr>
            <a:xfrm>
              <a:off x="107279" y="292100"/>
              <a:ext cx="472030" cy="3683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9524389" y="6759668"/>
            <a:ext cx="6411862" cy="3231141"/>
            <a:chOff x="0" y="0"/>
            <a:chExt cx="1688721" cy="851000"/>
          </a:xfrm>
        </p:grpSpPr>
        <p:sp>
          <p:nvSpPr>
            <p:cNvPr name="Freeform 34" id="34"/>
            <p:cNvSpPr/>
            <p:nvPr/>
          </p:nvSpPr>
          <p:spPr>
            <a:xfrm flipH="false" flipV="false" rot="0">
              <a:off x="0" y="0"/>
              <a:ext cx="1688721" cy="851000"/>
            </a:xfrm>
            <a:custGeom>
              <a:avLst/>
              <a:gdLst/>
              <a:ahLst/>
              <a:cxnLst/>
              <a:rect r="r" b="b" t="t" l="l"/>
              <a:pathLst>
                <a:path h="851000" w="1688721">
                  <a:moveTo>
                    <a:pt x="61579" y="0"/>
                  </a:moveTo>
                  <a:lnTo>
                    <a:pt x="1627141" y="0"/>
                  </a:lnTo>
                  <a:cubicBezTo>
                    <a:pt x="1661151" y="0"/>
                    <a:pt x="1688721" y="27570"/>
                    <a:pt x="1688721" y="61579"/>
                  </a:cubicBezTo>
                  <a:lnTo>
                    <a:pt x="1688721" y="789421"/>
                  </a:lnTo>
                  <a:cubicBezTo>
                    <a:pt x="1688721" y="805753"/>
                    <a:pt x="1682233" y="821415"/>
                    <a:pt x="1670685" y="832964"/>
                  </a:cubicBezTo>
                  <a:cubicBezTo>
                    <a:pt x="1659136" y="844512"/>
                    <a:pt x="1643473" y="851000"/>
                    <a:pt x="1627141" y="851000"/>
                  </a:cubicBezTo>
                  <a:lnTo>
                    <a:pt x="61579" y="851000"/>
                  </a:lnTo>
                  <a:cubicBezTo>
                    <a:pt x="27570" y="851000"/>
                    <a:pt x="0" y="823430"/>
                    <a:pt x="0" y="789421"/>
                  </a:cubicBezTo>
                  <a:lnTo>
                    <a:pt x="0" y="61579"/>
                  </a:lnTo>
                  <a:cubicBezTo>
                    <a:pt x="0" y="27570"/>
                    <a:pt x="27570" y="0"/>
                    <a:pt x="61579" y="0"/>
                  </a:cubicBezTo>
                  <a:close/>
                </a:path>
              </a:pathLst>
            </a:custGeom>
            <a:solidFill>
              <a:srgbClr val="D76B73"/>
            </a:solidFill>
          </p:spPr>
        </p:sp>
        <p:sp>
          <p:nvSpPr>
            <p:cNvPr name="TextBox 35" id="35"/>
            <p:cNvSpPr txBox="true"/>
            <p:nvPr/>
          </p:nvSpPr>
          <p:spPr>
            <a:xfrm>
              <a:off x="0" y="-38100"/>
              <a:ext cx="1688721" cy="889100"/>
            </a:xfrm>
            <a:prstGeom prst="rect">
              <a:avLst/>
            </a:prstGeom>
          </p:spPr>
          <p:txBody>
            <a:bodyPr anchor="ctr" rtlCol="false" tIns="50800" lIns="50800" bIns="50800" rIns="50800"/>
            <a:lstStyle/>
            <a:p>
              <a:pPr algn="ctr">
                <a:lnSpc>
                  <a:spcPts val="2940"/>
                </a:lnSpc>
              </a:pPr>
            </a:p>
          </p:txBody>
        </p:sp>
      </p:grpSp>
      <p:sp>
        <p:nvSpPr>
          <p:cNvPr name="TextBox 36" id="36"/>
          <p:cNvSpPr txBox="true"/>
          <p:nvPr/>
        </p:nvSpPr>
        <p:spPr>
          <a:xfrm rot="0">
            <a:off x="9648507" y="7055433"/>
            <a:ext cx="6163625" cy="2066925"/>
          </a:xfrm>
          <a:prstGeom prst="rect">
            <a:avLst/>
          </a:prstGeom>
        </p:spPr>
        <p:txBody>
          <a:bodyPr anchor="t" rtlCol="false" tIns="0" lIns="0" bIns="0" rIns="0">
            <a:spAutoFit/>
          </a:bodyPr>
          <a:lstStyle/>
          <a:p>
            <a:pPr algn="ctr">
              <a:lnSpc>
                <a:spcPts val="4199"/>
              </a:lnSpc>
              <a:spcBef>
                <a:spcPct val="0"/>
              </a:spcBef>
            </a:pPr>
            <a:r>
              <a:rPr lang="en-US" sz="2999">
                <a:solidFill>
                  <a:srgbClr val="FFF8ED"/>
                </a:solidFill>
                <a:latin typeface="Canva Sans Bold"/>
              </a:rPr>
              <a:t>“</a:t>
            </a:r>
            <a:r>
              <a:rPr lang="en-US" sz="2999">
                <a:solidFill>
                  <a:srgbClr val="FFF8ED"/>
                </a:solidFill>
                <a:latin typeface="Canva Sans Bold"/>
              </a:rPr>
              <a:t>High blood pressure (hypertension) significantly increases the risk of heart disease or stroke” </a:t>
            </a:r>
          </a:p>
        </p:txBody>
      </p:sp>
      <p:sp>
        <p:nvSpPr>
          <p:cNvPr name="TextBox 37" id="37"/>
          <p:cNvSpPr txBox="true"/>
          <p:nvPr/>
        </p:nvSpPr>
        <p:spPr>
          <a:xfrm rot="0">
            <a:off x="11193280" y="9370008"/>
            <a:ext cx="3167509" cy="396240"/>
          </a:xfrm>
          <a:prstGeom prst="rect">
            <a:avLst/>
          </a:prstGeom>
        </p:spPr>
        <p:txBody>
          <a:bodyPr anchor="t" rtlCol="false" tIns="0" lIns="0" bIns="0" rIns="0">
            <a:spAutoFit/>
          </a:bodyPr>
          <a:lstStyle/>
          <a:p>
            <a:pPr algn="ctr">
              <a:lnSpc>
                <a:spcPts val="3359"/>
              </a:lnSpc>
              <a:spcBef>
                <a:spcPct val="0"/>
              </a:spcBef>
            </a:pPr>
            <a:r>
              <a:rPr lang="en-US" sz="2399">
                <a:solidFill>
                  <a:srgbClr val="FAEFE4"/>
                </a:solidFill>
                <a:latin typeface="Canva Sans Bold"/>
              </a:rPr>
              <a:t>-Medical News Today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15C64"/>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695725" y="-266968"/>
            <a:ext cx="5434068" cy="3784087"/>
          </a:xfrm>
          <a:custGeom>
            <a:avLst/>
            <a:gdLst/>
            <a:ahLst/>
            <a:cxnLst/>
            <a:rect r="r" b="b" t="t" l="l"/>
            <a:pathLst>
              <a:path h="3784087" w="5434068">
                <a:moveTo>
                  <a:pt x="0" y="0"/>
                </a:moveTo>
                <a:lnTo>
                  <a:pt x="5434067" y="0"/>
                </a:lnTo>
                <a:lnTo>
                  <a:pt x="5434067" y="3784087"/>
                </a:lnTo>
                <a:lnTo>
                  <a:pt x="0" y="3784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038425" y="9258300"/>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5400000">
            <a:off x="6337863" y="419797"/>
            <a:ext cx="14389080" cy="10229328"/>
          </a:xfrm>
          <a:custGeom>
            <a:avLst/>
            <a:gdLst/>
            <a:ahLst/>
            <a:cxnLst/>
            <a:rect r="r" b="b" t="t" l="l"/>
            <a:pathLst>
              <a:path h="10229328" w="14389080">
                <a:moveTo>
                  <a:pt x="0" y="0"/>
                </a:moveTo>
                <a:lnTo>
                  <a:pt x="14389080" y="0"/>
                </a:lnTo>
                <a:lnTo>
                  <a:pt x="14389080" y="10229328"/>
                </a:lnTo>
                <a:lnTo>
                  <a:pt x="0" y="102293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0381" y="7505056"/>
            <a:ext cx="4744945" cy="4744945"/>
          </a:xfrm>
          <a:custGeom>
            <a:avLst/>
            <a:gdLst/>
            <a:ahLst/>
            <a:cxnLst/>
            <a:rect r="r" b="b" t="t" l="l"/>
            <a:pathLst>
              <a:path h="4744945" w="4744945">
                <a:moveTo>
                  <a:pt x="0" y="0"/>
                </a:moveTo>
                <a:lnTo>
                  <a:pt x="4744945" y="0"/>
                </a:lnTo>
                <a:lnTo>
                  <a:pt x="4744945" y="4744945"/>
                </a:lnTo>
                <a:lnTo>
                  <a:pt x="0" y="47449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5400000">
            <a:off x="16228025" y="6641657"/>
            <a:ext cx="2661617" cy="998106"/>
          </a:xfrm>
          <a:custGeom>
            <a:avLst/>
            <a:gdLst/>
            <a:ahLst/>
            <a:cxnLst/>
            <a:rect r="r" b="b" t="t" l="l"/>
            <a:pathLst>
              <a:path h="998106" w="2661617">
                <a:moveTo>
                  <a:pt x="0" y="0"/>
                </a:moveTo>
                <a:lnTo>
                  <a:pt x="2661617" y="0"/>
                </a:lnTo>
                <a:lnTo>
                  <a:pt x="2661617" y="998107"/>
                </a:lnTo>
                <a:lnTo>
                  <a:pt x="0" y="9981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5474289">
            <a:off x="16983855" y="460447"/>
            <a:ext cx="1903149" cy="2272417"/>
          </a:xfrm>
          <a:custGeom>
            <a:avLst/>
            <a:gdLst/>
            <a:ahLst/>
            <a:cxnLst/>
            <a:rect r="r" b="b" t="t" l="l"/>
            <a:pathLst>
              <a:path h="2272417" w="1903149">
                <a:moveTo>
                  <a:pt x="0" y="0"/>
                </a:moveTo>
                <a:lnTo>
                  <a:pt x="1903149" y="0"/>
                </a:lnTo>
                <a:lnTo>
                  <a:pt x="1903149" y="2272416"/>
                </a:lnTo>
                <a:lnTo>
                  <a:pt x="0" y="227241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16316831" y="3388023"/>
            <a:ext cx="2414918" cy="1267832"/>
          </a:xfrm>
          <a:custGeom>
            <a:avLst/>
            <a:gdLst/>
            <a:ahLst/>
            <a:cxnLst/>
            <a:rect r="r" b="b" t="t" l="l"/>
            <a:pathLst>
              <a:path h="1267832" w="2414918">
                <a:moveTo>
                  <a:pt x="0" y="0"/>
                </a:moveTo>
                <a:lnTo>
                  <a:pt x="2414917" y="0"/>
                </a:lnTo>
                <a:lnTo>
                  <a:pt x="2414917" y="1267832"/>
                </a:lnTo>
                <a:lnTo>
                  <a:pt x="0" y="12678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9336815">
            <a:off x="8250317" y="-2684395"/>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 id="10"/>
          <p:cNvSpPr/>
          <p:nvPr/>
        </p:nvSpPr>
        <p:spPr>
          <a:xfrm flipH="false" flipV="false" rot="0">
            <a:off x="10179732" y="-182165"/>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1" id="11"/>
          <p:cNvSpPr/>
          <p:nvPr/>
        </p:nvSpPr>
        <p:spPr>
          <a:xfrm flipH="false" flipV="false" rot="0">
            <a:off x="7723965" y="381803"/>
            <a:ext cx="1716872" cy="1684681"/>
          </a:xfrm>
          <a:custGeom>
            <a:avLst/>
            <a:gdLst/>
            <a:ahLst/>
            <a:cxnLst/>
            <a:rect r="r" b="b" t="t" l="l"/>
            <a:pathLst>
              <a:path h="1684681" w="1716872">
                <a:moveTo>
                  <a:pt x="0" y="0"/>
                </a:moveTo>
                <a:lnTo>
                  <a:pt x="1716872" y="0"/>
                </a:lnTo>
                <a:lnTo>
                  <a:pt x="1716872" y="1684680"/>
                </a:lnTo>
                <a:lnTo>
                  <a:pt x="0" y="168468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2" id="12"/>
          <p:cNvSpPr/>
          <p:nvPr/>
        </p:nvSpPr>
        <p:spPr>
          <a:xfrm flipH="false" flipV="false" rot="2117119">
            <a:off x="7887368" y="8915663"/>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779510">
            <a:off x="7811062" y="7472194"/>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9941827" y="1885970"/>
            <a:ext cx="6765531" cy="6638533"/>
          </a:xfrm>
          <a:custGeom>
            <a:avLst/>
            <a:gdLst/>
            <a:ahLst/>
            <a:cxnLst/>
            <a:rect r="r" b="b" t="t" l="l"/>
            <a:pathLst>
              <a:path h="6638533" w="6765531">
                <a:moveTo>
                  <a:pt x="0" y="0"/>
                </a:moveTo>
                <a:lnTo>
                  <a:pt x="6765531" y="0"/>
                </a:lnTo>
                <a:lnTo>
                  <a:pt x="6765531" y="6638532"/>
                </a:lnTo>
                <a:lnTo>
                  <a:pt x="0" y="6638532"/>
                </a:lnTo>
                <a:lnTo>
                  <a:pt x="0" y="0"/>
                </a:lnTo>
                <a:close/>
              </a:path>
            </a:pathLst>
          </a:custGeom>
          <a:blipFill>
            <a:blip r:embed="rId25"/>
            <a:stretch>
              <a:fillRect l="0" t="0" r="0" b="0"/>
            </a:stretch>
          </a:blipFill>
        </p:spPr>
      </p:sp>
      <p:sp>
        <p:nvSpPr>
          <p:cNvPr name="TextBox 15" id="15"/>
          <p:cNvSpPr txBox="true"/>
          <p:nvPr/>
        </p:nvSpPr>
        <p:spPr>
          <a:xfrm rot="0">
            <a:off x="1137159" y="5453349"/>
            <a:ext cx="6023515" cy="1803400"/>
          </a:xfrm>
          <a:prstGeom prst="rect">
            <a:avLst/>
          </a:prstGeom>
        </p:spPr>
        <p:txBody>
          <a:bodyPr anchor="t" rtlCol="false" tIns="0" lIns="0" bIns="0" rIns="0">
            <a:spAutoFit/>
          </a:bodyPr>
          <a:lstStyle/>
          <a:p>
            <a:pPr algn="ctr">
              <a:lnSpc>
                <a:spcPts val="4549"/>
              </a:lnSpc>
            </a:pPr>
            <a:r>
              <a:rPr lang="en-US" sz="3499">
                <a:solidFill>
                  <a:srgbClr val="FFFFFF"/>
                </a:solidFill>
                <a:latin typeface="Agrandir Bold"/>
              </a:rPr>
              <a:t>Check relation between Systolic &amp; Diastolic blood pressure</a:t>
            </a:r>
          </a:p>
        </p:txBody>
      </p:sp>
      <p:sp>
        <p:nvSpPr>
          <p:cNvPr name="TextBox 16" id="16"/>
          <p:cNvSpPr txBox="true"/>
          <p:nvPr/>
        </p:nvSpPr>
        <p:spPr>
          <a:xfrm rot="0">
            <a:off x="1581443" y="3053056"/>
            <a:ext cx="5134945" cy="1975866"/>
          </a:xfrm>
          <a:prstGeom prst="rect">
            <a:avLst/>
          </a:prstGeom>
        </p:spPr>
        <p:txBody>
          <a:bodyPr anchor="t" rtlCol="false" tIns="0" lIns="0" bIns="0" rIns="0">
            <a:spAutoFit/>
          </a:bodyPr>
          <a:lstStyle/>
          <a:p>
            <a:pPr algn="ctr" marL="0" indent="0" lvl="0">
              <a:lnSpc>
                <a:spcPts val="7752"/>
              </a:lnSpc>
            </a:pPr>
            <a:r>
              <a:rPr lang="en-US" sz="6800">
                <a:solidFill>
                  <a:srgbClr val="A2272C"/>
                </a:solidFill>
                <a:latin typeface="Londrina Solid Heavy"/>
              </a:rPr>
              <a:t>PEARSON CORRELATION</a:t>
            </a:r>
          </a:p>
        </p:txBody>
      </p:sp>
      <p:sp>
        <p:nvSpPr>
          <p:cNvPr name="TextBox 17" id="17"/>
          <p:cNvSpPr txBox="true"/>
          <p:nvPr/>
        </p:nvSpPr>
        <p:spPr>
          <a:xfrm rot="0">
            <a:off x="10642185" y="8481044"/>
            <a:ext cx="5134945" cy="411861"/>
          </a:xfrm>
          <a:prstGeom prst="rect">
            <a:avLst/>
          </a:prstGeom>
        </p:spPr>
        <p:txBody>
          <a:bodyPr anchor="t" rtlCol="false" tIns="0" lIns="0" bIns="0" rIns="0">
            <a:spAutoFit/>
          </a:bodyPr>
          <a:lstStyle/>
          <a:p>
            <a:pPr algn="ctr" marL="0" indent="0" lvl="0">
              <a:lnSpc>
                <a:spcPts val="3191"/>
              </a:lnSpc>
            </a:pPr>
            <a:r>
              <a:rPr lang="en-US" sz="2799">
                <a:solidFill>
                  <a:srgbClr val="A2272C"/>
                </a:solidFill>
                <a:latin typeface="Londrina Solid Heavy"/>
              </a:rPr>
              <a:t>SYSTOLIC</a:t>
            </a:r>
          </a:p>
        </p:txBody>
      </p:sp>
      <p:sp>
        <p:nvSpPr>
          <p:cNvPr name="TextBox 18" id="18"/>
          <p:cNvSpPr txBox="true"/>
          <p:nvPr/>
        </p:nvSpPr>
        <p:spPr>
          <a:xfrm rot="0">
            <a:off x="8582401" y="5333293"/>
            <a:ext cx="1545035" cy="411861"/>
          </a:xfrm>
          <a:prstGeom prst="rect">
            <a:avLst/>
          </a:prstGeom>
        </p:spPr>
        <p:txBody>
          <a:bodyPr anchor="t" rtlCol="false" tIns="0" lIns="0" bIns="0" rIns="0">
            <a:spAutoFit/>
          </a:bodyPr>
          <a:lstStyle/>
          <a:p>
            <a:pPr algn="ctr" marL="0" indent="0" lvl="0">
              <a:lnSpc>
                <a:spcPts val="3191"/>
              </a:lnSpc>
            </a:pPr>
            <a:r>
              <a:rPr lang="en-US" sz="2799">
                <a:solidFill>
                  <a:srgbClr val="A2272C"/>
                </a:solidFill>
                <a:latin typeface="Londrina Solid Heavy"/>
              </a:rPr>
              <a:t>DIASTOLIC</a:t>
            </a:r>
          </a:p>
        </p:txBody>
      </p:sp>
      <p:grpSp>
        <p:nvGrpSpPr>
          <p:cNvPr name="Group 19" id="19"/>
          <p:cNvGrpSpPr/>
          <p:nvPr/>
        </p:nvGrpSpPr>
        <p:grpSpPr>
          <a:xfrm rot="0">
            <a:off x="1267096" y="7609094"/>
            <a:ext cx="5763640" cy="1073119"/>
            <a:chOff x="0" y="0"/>
            <a:chExt cx="1517996" cy="282632"/>
          </a:xfrm>
        </p:grpSpPr>
        <p:sp>
          <p:nvSpPr>
            <p:cNvPr name="Freeform 20" id="20"/>
            <p:cNvSpPr/>
            <p:nvPr/>
          </p:nvSpPr>
          <p:spPr>
            <a:xfrm flipH="false" flipV="false" rot="0">
              <a:off x="0" y="0"/>
              <a:ext cx="1517996" cy="282632"/>
            </a:xfrm>
            <a:custGeom>
              <a:avLst/>
              <a:gdLst/>
              <a:ahLst/>
              <a:cxnLst/>
              <a:rect r="r" b="b" t="t" l="l"/>
              <a:pathLst>
                <a:path h="282632" w="1517996">
                  <a:moveTo>
                    <a:pt x="68505" y="0"/>
                  </a:moveTo>
                  <a:lnTo>
                    <a:pt x="1449491" y="0"/>
                  </a:lnTo>
                  <a:cubicBezTo>
                    <a:pt x="1487325" y="0"/>
                    <a:pt x="1517996" y="30671"/>
                    <a:pt x="1517996" y="68505"/>
                  </a:cubicBezTo>
                  <a:lnTo>
                    <a:pt x="1517996" y="214127"/>
                  </a:lnTo>
                  <a:cubicBezTo>
                    <a:pt x="1517996" y="232296"/>
                    <a:pt x="1510778" y="249720"/>
                    <a:pt x="1497931" y="262567"/>
                  </a:cubicBezTo>
                  <a:cubicBezTo>
                    <a:pt x="1485084" y="275415"/>
                    <a:pt x="1467659" y="282632"/>
                    <a:pt x="1449491" y="282632"/>
                  </a:cubicBezTo>
                  <a:lnTo>
                    <a:pt x="68505" y="282632"/>
                  </a:lnTo>
                  <a:cubicBezTo>
                    <a:pt x="30671" y="282632"/>
                    <a:pt x="0" y="251961"/>
                    <a:pt x="0" y="214127"/>
                  </a:cubicBezTo>
                  <a:lnTo>
                    <a:pt x="0" y="68505"/>
                  </a:lnTo>
                  <a:cubicBezTo>
                    <a:pt x="0" y="30671"/>
                    <a:pt x="30671" y="0"/>
                    <a:pt x="68505" y="0"/>
                  </a:cubicBezTo>
                  <a:close/>
                </a:path>
              </a:pathLst>
            </a:custGeom>
            <a:solidFill>
              <a:srgbClr val="D76B73"/>
            </a:solidFill>
          </p:spPr>
        </p:sp>
        <p:sp>
          <p:nvSpPr>
            <p:cNvPr name="TextBox 21" id="21"/>
            <p:cNvSpPr txBox="true"/>
            <p:nvPr/>
          </p:nvSpPr>
          <p:spPr>
            <a:xfrm>
              <a:off x="0" y="-57150"/>
              <a:ext cx="1517996" cy="339782"/>
            </a:xfrm>
            <a:prstGeom prst="rect">
              <a:avLst/>
            </a:prstGeom>
          </p:spPr>
          <p:txBody>
            <a:bodyPr anchor="ctr" rtlCol="false" tIns="50800" lIns="50800" bIns="50800" rIns="50800"/>
            <a:lstStyle/>
            <a:p>
              <a:pPr algn="ctr">
                <a:lnSpc>
                  <a:spcPts val="3639"/>
                </a:lnSpc>
              </a:pPr>
            </a:p>
          </p:txBody>
        </p:sp>
      </p:grpSp>
      <p:sp>
        <p:nvSpPr>
          <p:cNvPr name="TextBox 22" id="22"/>
          <p:cNvSpPr txBox="true"/>
          <p:nvPr/>
        </p:nvSpPr>
        <p:spPr>
          <a:xfrm rot="0">
            <a:off x="1581443" y="7874190"/>
            <a:ext cx="5001146"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Bold"/>
              </a:rPr>
              <a:t>Pearson Correlation: 0.704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336815">
            <a:off x="-900715" y="-152973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64103">
            <a:off x="17257262" y="8466595"/>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34541" y="764060"/>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53607" y="268633"/>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847897" y="8762873"/>
            <a:ext cx="623078" cy="759851"/>
          </a:xfrm>
          <a:custGeom>
            <a:avLst/>
            <a:gdLst/>
            <a:ahLst/>
            <a:cxnLst/>
            <a:rect r="r" b="b" t="t" l="l"/>
            <a:pathLst>
              <a:path h="759851" w="623078">
                <a:moveTo>
                  <a:pt x="0" y="0"/>
                </a:moveTo>
                <a:lnTo>
                  <a:pt x="623078" y="0"/>
                </a:lnTo>
                <a:lnTo>
                  <a:pt x="623078" y="759851"/>
                </a:lnTo>
                <a:lnTo>
                  <a:pt x="0" y="7598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363093" y="7634938"/>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259317">
            <a:off x="-824528" y="8969314"/>
            <a:ext cx="2414918" cy="1267832"/>
          </a:xfrm>
          <a:custGeom>
            <a:avLst/>
            <a:gdLst/>
            <a:ahLst/>
            <a:cxnLst/>
            <a:rect r="r" b="b" t="t" l="l"/>
            <a:pathLst>
              <a:path h="1267832" w="2414918">
                <a:moveTo>
                  <a:pt x="0" y="0"/>
                </a:moveTo>
                <a:lnTo>
                  <a:pt x="2414917" y="0"/>
                </a:lnTo>
                <a:lnTo>
                  <a:pt x="2414917"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90180" y="0"/>
            <a:ext cx="2414918" cy="1267832"/>
          </a:xfrm>
          <a:custGeom>
            <a:avLst/>
            <a:gdLst/>
            <a:ahLst/>
            <a:cxnLst/>
            <a:rect r="r" b="b" t="t" l="l"/>
            <a:pathLst>
              <a:path h="1267832" w="2414918">
                <a:moveTo>
                  <a:pt x="0" y="0"/>
                </a:moveTo>
                <a:lnTo>
                  <a:pt x="2414917" y="0"/>
                </a:lnTo>
                <a:lnTo>
                  <a:pt x="2414917"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969467" y="2684115"/>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7459683" y="4528171"/>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7363093" y="1891995"/>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99125" y="5897263"/>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1397034" y="6950643"/>
            <a:ext cx="15261441" cy="4174318"/>
            <a:chOff x="0" y="0"/>
            <a:chExt cx="4019474" cy="1099409"/>
          </a:xfrm>
        </p:grpSpPr>
        <p:sp>
          <p:nvSpPr>
            <p:cNvPr name="Freeform 15" id="15"/>
            <p:cNvSpPr/>
            <p:nvPr/>
          </p:nvSpPr>
          <p:spPr>
            <a:xfrm flipH="false" flipV="false" rot="0">
              <a:off x="0" y="0"/>
              <a:ext cx="4019474" cy="1099409"/>
            </a:xfrm>
            <a:custGeom>
              <a:avLst/>
              <a:gdLst/>
              <a:ahLst/>
              <a:cxnLst/>
              <a:rect r="r" b="b" t="t" l="l"/>
              <a:pathLst>
                <a:path h="1099409" w="4019474">
                  <a:moveTo>
                    <a:pt x="25872" y="0"/>
                  </a:moveTo>
                  <a:lnTo>
                    <a:pt x="3993602" y="0"/>
                  </a:lnTo>
                  <a:cubicBezTo>
                    <a:pt x="4007891" y="0"/>
                    <a:pt x="4019474" y="11583"/>
                    <a:pt x="4019474" y="25872"/>
                  </a:cubicBezTo>
                  <a:lnTo>
                    <a:pt x="4019474" y="1073537"/>
                  </a:lnTo>
                  <a:cubicBezTo>
                    <a:pt x="4019474" y="1087826"/>
                    <a:pt x="4007891" y="1099409"/>
                    <a:pt x="3993602" y="1099409"/>
                  </a:cubicBezTo>
                  <a:lnTo>
                    <a:pt x="25872" y="1099409"/>
                  </a:lnTo>
                  <a:cubicBezTo>
                    <a:pt x="19010" y="1099409"/>
                    <a:pt x="12429" y="1096683"/>
                    <a:pt x="7578" y="1091831"/>
                  </a:cubicBezTo>
                  <a:cubicBezTo>
                    <a:pt x="2726" y="1086979"/>
                    <a:pt x="0" y="1080399"/>
                    <a:pt x="0" y="1073537"/>
                  </a:cubicBezTo>
                  <a:lnTo>
                    <a:pt x="0" y="25872"/>
                  </a:lnTo>
                  <a:cubicBezTo>
                    <a:pt x="0" y="11583"/>
                    <a:pt x="11583" y="0"/>
                    <a:pt x="25872" y="0"/>
                  </a:cubicBezTo>
                  <a:close/>
                </a:path>
              </a:pathLst>
            </a:custGeom>
            <a:solidFill>
              <a:srgbClr val="D76B73"/>
            </a:solidFill>
          </p:spPr>
        </p:sp>
        <p:sp>
          <p:nvSpPr>
            <p:cNvPr name="TextBox 16" id="16"/>
            <p:cNvSpPr txBox="true"/>
            <p:nvPr/>
          </p:nvSpPr>
          <p:spPr>
            <a:xfrm>
              <a:off x="0" y="-57150"/>
              <a:ext cx="4019474" cy="1156559"/>
            </a:xfrm>
            <a:prstGeom prst="rect">
              <a:avLst/>
            </a:prstGeom>
          </p:spPr>
          <p:txBody>
            <a:bodyPr anchor="ctr" rtlCol="false" tIns="50800" lIns="50800" bIns="50800" rIns="50800"/>
            <a:lstStyle/>
            <a:p>
              <a:pPr algn="ctr">
                <a:lnSpc>
                  <a:spcPts val="3639"/>
                </a:lnSpc>
              </a:pPr>
            </a:p>
          </p:txBody>
        </p:sp>
      </p:grpSp>
      <p:sp>
        <p:nvSpPr>
          <p:cNvPr name="TextBox 17" id="17"/>
          <p:cNvSpPr txBox="true"/>
          <p:nvPr/>
        </p:nvSpPr>
        <p:spPr>
          <a:xfrm rot="0">
            <a:off x="7502479" y="7414212"/>
            <a:ext cx="2949049" cy="479552"/>
          </a:xfrm>
          <a:prstGeom prst="rect">
            <a:avLst/>
          </a:prstGeom>
        </p:spPr>
        <p:txBody>
          <a:bodyPr anchor="t" rtlCol="false" tIns="0" lIns="0" bIns="0" rIns="0">
            <a:spAutoFit/>
          </a:bodyPr>
          <a:lstStyle/>
          <a:p>
            <a:pPr algn="ctr" marL="0" indent="0" lvl="0">
              <a:lnSpc>
                <a:spcPts val="3604"/>
              </a:lnSpc>
            </a:pPr>
            <a:r>
              <a:rPr lang="en-US" sz="3400" spc="333">
                <a:solidFill>
                  <a:srgbClr val="D76B73"/>
                </a:solidFill>
                <a:latin typeface="Londrina Solid Heavy"/>
              </a:rPr>
              <a:t>OBSERVATION</a:t>
            </a:r>
          </a:p>
        </p:txBody>
      </p:sp>
      <p:grpSp>
        <p:nvGrpSpPr>
          <p:cNvPr name="Group 18" id="18"/>
          <p:cNvGrpSpPr/>
          <p:nvPr/>
        </p:nvGrpSpPr>
        <p:grpSpPr>
          <a:xfrm rot="0">
            <a:off x="1397034" y="2352193"/>
            <a:ext cx="15159940" cy="4329971"/>
            <a:chOff x="0" y="0"/>
            <a:chExt cx="20213254" cy="5773295"/>
          </a:xfrm>
        </p:grpSpPr>
        <p:sp>
          <p:nvSpPr>
            <p:cNvPr name="Freeform 19" id="19"/>
            <p:cNvSpPr/>
            <p:nvPr/>
          </p:nvSpPr>
          <p:spPr>
            <a:xfrm flipH="false" flipV="false" rot="0">
              <a:off x="0" y="0"/>
              <a:ext cx="6795647" cy="5773295"/>
            </a:xfrm>
            <a:custGeom>
              <a:avLst/>
              <a:gdLst/>
              <a:ahLst/>
              <a:cxnLst/>
              <a:rect r="r" b="b" t="t" l="l"/>
              <a:pathLst>
                <a:path h="5773295" w="6795647">
                  <a:moveTo>
                    <a:pt x="0" y="0"/>
                  </a:moveTo>
                  <a:lnTo>
                    <a:pt x="6795647" y="0"/>
                  </a:lnTo>
                  <a:lnTo>
                    <a:pt x="6795647" y="5773295"/>
                  </a:lnTo>
                  <a:lnTo>
                    <a:pt x="0" y="5773295"/>
                  </a:lnTo>
                  <a:lnTo>
                    <a:pt x="0" y="0"/>
                  </a:lnTo>
                  <a:close/>
                </a:path>
              </a:pathLst>
            </a:custGeom>
            <a:blipFill>
              <a:blip r:embed="rId13"/>
              <a:stretch>
                <a:fillRect l="-99999" t="0" r="0" b="-194826"/>
              </a:stretch>
            </a:blipFill>
          </p:spPr>
        </p:sp>
        <p:sp>
          <p:nvSpPr>
            <p:cNvPr name="Freeform 20" id="20"/>
            <p:cNvSpPr/>
            <p:nvPr/>
          </p:nvSpPr>
          <p:spPr>
            <a:xfrm flipH="false" flipV="false" rot="0">
              <a:off x="13600983" y="171089"/>
              <a:ext cx="6612271" cy="5602206"/>
            </a:xfrm>
            <a:custGeom>
              <a:avLst/>
              <a:gdLst/>
              <a:ahLst/>
              <a:cxnLst/>
              <a:rect r="r" b="b" t="t" l="l"/>
              <a:pathLst>
                <a:path h="5602206" w="6612271">
                  <a:moveTo>
                    <a:pt x="0" y="0"/>
                  </a:moveTo>
                  <a:lnTo>
                    <a:pt x="6612271" y="0"/>
                  </a:lnTo>
                  <a:lnTo>
                    <a:pt x="6612271" y="5602206"/>
                  </a:lnTo>
                  <a:lnTo>
                    <a:pt x="0" y="5602206"/>
                  </a:lnTo>
                  <a:lnTo>
                    <a:pt x="0" y="0"/>
                  </a:lnTo>
                  <a:close/>
                </a:path>
              </a:pathLst>
            </a:custGeom>
            <a:blipFill>
              <a:blip r:embed="rId14"/>
              <a:stretch>
                <a:fillRect l="0" t="-97816" r="-100000" b="-97814"/>
              </a:stretch>
            </a:blipFill>
          </p:spPr>
        </p:sp>
        <p:sp>
          <p:nvSpPr>
            <p:cNvPr name="Freeform 21" id="21"/>
            <p:cNvSpPr/>
            <p:nvPr/>
          </p:nvSpPr>
          <p:spPr>
            <a:xfrm flipH="false" flipV="false" rot="0">
              <a:off x="6795647" y="102766"/>
              <a:ext cx="6724695" cy="5670529"/>
            </a:xfrm>
            <a:custGeom>
              <a:avLst/>
              <a:gdLst/>
              <a:ahLst/>
              <a:cxnLst/>
              <a:rect r="r" b="b" t="t" l="l"/>
              <a:pathLst>
                <a:path h="5670529" w="6724695">
                  <a:moveTo>
                    <a:pt x="0" y="0"/>
                  </a:moveTo>
                  <a:lnTo>
                    <a:pt x="6724695" y="0"/>
                  </a:lnTo>
                  <a:lnTo>
                    <a:pt x="6724695" y="5670529"/>
                  </a:lnTo>
                  <a:lnTo>
                    <a:pt x="0" y="5670529"/>
                  </a:lnTo>
                  <a:lnTo>
                    <a:pt x="0" y="0"/>
                  </a:lnTo>
                  <a:close/>
                </a:path>
              </a:pathLst>
            </a:custGeom>
            <a:blipFill>
              <a:blip r:embed="rId14"/>
              <a:stretch>
                <a:fillRect l="-101026" t="-198559" r="0" b="0"/>
              </a:stretch>
            </a:blipFill>
          </p:spPr>
        </p:sp>
      </p:grpSp>
      <p:sp>
        <p:nvSpPr>
          <p:cNvPr name="TextBox 22" id="22"/>
          <p:cNvSpPr txBox="true"/>
          <p:nvPr/>
        </p:nvSpPr>
        <p:spPr>
          <a:xfrm rot="0">
            <a:off x="3659716" y="343690"/>
            <a:ext cx="10968567" cy="755015"/>
          </a:xfrm>
          <a:prstGeom prst="rect">
            <a:avLst/>
          </a:prstGeom>
        </p:spPr>
        <p:txBody>
          <a:bodyPr anchor="t" rtlCol="false" tIns="0" lIns="0" bIns="0" rIns="0">
            <a:spAutoFit/>
          </a:bodyPr>
          <a:lstStyle/>
          <a:p>
            <a:pPr algn="ctr">
              <a:lnSpc>
                <a:spcPts val="6160"/>
              </a:lnSpc>
              <a:spcBef>
                <a:spcPct val="0"/>
              </a:spcBef>
            </a:pPr>
            <a:r>
              <a:rPr lang="en-US" sz="4400">
                <a:solidFill>
                  <a:srgbClr val="A15C64"/>
                </a:solidFill>
                <a:latin typeface="Bobby Jones"/>
              </a:rPr>
              <a:t>PLOTTING  CATEGORICAL  VARIABLES  WITH  CARDIO</a:t>
            </a:r>
          </a:p>
        </p:txBody>
      </p:sp>
      <p:sp>
        <p:nvSpPr>
          <p:cNvPr name="TextBox 23" id="23"/>
          <p:cNvSpPr txBox="true"/>
          <p:nvPr/>
        </p:nvSpPr>
        <p:spPr>
          <a:xfrm rot="0">
            <a:off x="1596995" y="8131889"/>
            <a:ext cx="14603367" cy="1330326"/>
          </a:xfrm>
          <a:prstGeom prst="rect">
            <a:avLst/>
          </a:prstGeom>
        </p:spPr>
        <p:txBody>
          <a:bodyPr anchor="t" rtlCol="false" tIns="0" lIns="0" bIns="0" rIns="0">
            <a:spAutoFit/>
          </a:bodyPr>
          <a:lstStyle/>
          <a:p>
            <a:pPr marL="690877" indent="-345439" lvl="1">
              <a:lnSpc>
                <a:spcPts val="5439"/>
              </a:lnSpc>
              <a:buFont typeface="Arial"/>
              <a:buChar char="•"/>
            </a:pPr>
            <a:r>
              <a:rPr lang="en-US" sz="3199">
                <a:solidFill>
                  <a:srgbClr val="FAEFE4"/>
                </a:solidFill>
                <a:latin typeface="Bobby Jones"/>
              </a:rPr>
              <a:t>The ‘cholesterol’, ‘gluc’ and ‘active’ variables affect the existence of cardio. </a:t>
            </a:r>
          </a:p>
          <a:p>
            <a:pPr marL="690877" indent="-345439" lvl="1">
              <a:lnSpc>
                <a:spcPts val="5439"/>
              </a:lnSpc>
              <a:buFont typeface="Arial"/>
              <a:buChar char="•"/>
            </a:pPr>
            <a:r>
              <a:rPr lang="en-US" sz="3199">
                <a:solidFill>
                  <a:srgbClr val="FAEFE4"/>
                </a:solidFill>
                <a:latin typeface="Bobby Jones"/>
              </a:rPr>
              <a:t>Difference in the proportion of cardio distribution in each class. </a:t>
            </a:r>
          </a:p>
        </p:txBody>
      </p:sp>
      <p:sp>
        <p:nvSpPr>
          <p:cNvPr name="TextBox 24" id="24"/>
          <p:cNvSpPr txBox="true"/>
          <p:nvPr/>
        </p:nvSpPr>
        <p:spPr>
          <a:xfrm rot="0">
            <a:off x="2359857" y="1573811"/>
            <a:ext cx="3303249" cy="502158"/>
          </a:xfrm>
          <a:prstGeom prst="rect">
            <a:avLst/>
          </a:prstGeom>
        </p:spPr>
        <p:txBody>
          <a:bodyPr anchor="t" rtlCol="false" tIns="0" lIns="0" bIns="0" rIns="0">
            <a:spAutoFit/>
          </a:bodyPr>
          <a:lstStyle/>
          <a:p>
            <a:pPr algn="ctr" marL="0" indent="0" lvl="0">
              <a:lnSpc>
                <a:spcPts val="3816"/>
              </a:lnSpc>
            </a:pPr>
            <a:r>
              <a:rPr lang="en-US" sz="3600" spc="352">
                <a:solidFill>
                  <a:srgbClr val="FFF8ED"/>
                </a:solidFill>
                <a:latin typeface="Londrina Solid Heavy"/>
              </a:rPr>
              <a:t>CHOLESTEROL</a:t>
            </a:r>
          </a:p>
        </p:txBody>
      </p:sp>
      <p:sp>
        <p:nvSpPr>
          <p:cNvPr name="TextBox 25" id="25"/>
          <p:cNvSpPr txBox="true"/>
          <p:nvPr/>
        </p:nvSpPr>
        <p:spPr>
          <a:xfrm rot="0">
            <a:off x="6899194" y="1573811"/>
            <a:ext cx="4489613" cy="502158"/>
          </a:xfrm>
          <a:prstGeom prst="rect">
            <a:avLst/>
          </a:prstGeom>
        </p:spPr>
        <p:txBody>
          <a:bodyPr anchor="t" rtlCol="false" tIns="0" lIns="0" bIns="0" rIns="0">
            <a:spAutoFit/>
          </a:bodyPr>
          <a:lstStyle/>
          <a:p>
            <a:pPr algn="ctr" marL="0" indent="0" lvl="0">
              <a:lnSpc>
                <a:spcPts val="3816"/>
              </a:lnSpc>
            </a:pPr>
            <a:r>
              <a:rPr lang="en-US" sz="3600" spc="352">
                <a:solidFill>
                  <a:srgbClr val="FFF8ED"/>
                </a:solidFill>
                <a:latin typeface="Londrina Solid Heavy"/>
              </a:rPr>
              <a:t>ACTIVE LIFESTYLE</a:t>
            </a:r>
          </a:p>
        </p:txBody>
      </p:sp>
      <p:sp>
        <p:nvSpPr>
          <p:cNvPr name="TextBox 26" id="26"/>
          <p:cNvSpPr txBox="true"/>
          <p:nvPr/>
        </p:nvSpPr>
        <p:spPr>
          <a:xfrm rot="0">
            <a:off x="12067361" y="1573811"/>
            <a:ext cx="4489613" cy="502158"/>
          </a:xfrm>
          <a:prstGeom prst="rect">
            <a:avLst/>
          </a:prstGeom>
        </p:spPr>
        <p:txBody>
          <a:bodyPr anchor="t" rtlCol="false" tIns="0" lIns="0" bIns="0" rIns="0">
            <a:spAutoFit/>
          </a:bodyPr>
          <a:lstStyle/>
          <a:p>
            <a:pPr algn="ctr" marL="0" indent="0" lvl="0">
              <a:lnSpc>
                <a:spcPts val="3816"/>
              </a:lnSpc>
            </a:pPr>
            <a:r>
              <a:rPr lang="en-US" sz="3600" spc="352">
                <a:solidFill>
                  <a:srgbClr val="FFF8ED"/>
                </a:solidFill>
                <a:latin typeface="Londrina Solid Heavy"/>
              </a:rPr>
              <a:t>GLUCOSE LEVEL</a:t>
            </a:r>
          </a:p>
        </p:txBody>
      </p:sp>
    </p:spTree>
  </p:cSld>
  <p:clrMapOvr>
    <a:masterClrMapping/>
  </p:clrMapOvr>
  <p:transition spd="fast">
    <p:cover dir="d"/>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15C64"/>
        </a:solidFill>
      </p:bgPr>
    </p:bg>
    <p:spTree>
      <p:nvGrpSpPr>
        <p:cNvPr id="1" name=""/>
        <p:cNvGrpSpPr/>
        <p:nvPr/>
      </p:nvGrpSpPr>
      <p:grpSpPr>
        <a:xfrm>
          <a:off x="0" y="0"/>
          <a:ext cx="0" cy="0"/>
          <a:chOff x="0" y="0"/>
          <a:chExt cx="0" cy="0"/>
        </a:xfrm>
      </p:grpSpPr>
      <p:sp>
        <p:nvSpPr>
          <p:cNvPr name="Freeform 2" id="2"/>
          <p:cNvSpPr/>
          <p:nvPr/>
        </p:nvSpPr>
        <p:spPr>
          <a:xfrm flipH="false" flipV="false" rot="0">
            <a:off x="-682235" y="-750585"/>
            <a:ext cx="3421871" cy="4145438"/>
          </a:xfrm>
          <a:custGeom>
            <a:avLst/>
            <a:gdLst/>
            <a:ahLst/>
            <a:cxnLst/>
            <a:rect r="r" b="b" t="t" l="l"/>
            <a:pathLst>
              <a:path h="4145438" w="3421871">
                <a:moveTo>
                  <a:pt x="0" y="0"/>
                </a:moveTo>
                <a:lnTo>
                  <a:pt x="3421870" y="0"/>
                </a:lnTo>
                <a:lnTo>
                  <a:pt x="3421870" y="4145438"/>
                </a:lnTo>
                <a:lnTo>
                  <a:pt x="0" y="41454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998702" y="6674305"/>
            <a:ext cx="4882020" cy="3612695"/>
          </a:xfrm>
          <a:custGeom>
            <a:avLst/>
            <a:gdLst/>
            <a:ahLst/>
            <a:cxnLst/>
            <a:rect r="r" b="b" t="t" l="l"/>
            <a:pathLst>
              <a:path h="3612695" w="4882020">
                <a:moveTo>
                  <a:pt x="0" y="0"/>
                </a:moveTo>
                <a:lnTo>
                  <a:pt x="4882020" y="0"/>
                </a:lnTo>
                <a:lnTo>
                  <a:pt x="4882020" y="3612695"/>
                </a:lnTo>
                <a:lnTo>
                  <a:pt x="0" y="3612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5400000">
            <a:off x="9348675" y="864524"/>
            <a:ext cx="12038041" cy="8557953"/>
          </a:xfrm>
          <a:custGeom>
            <a:avLst/>
            <a:gdLst/>
            <a:ahLst/>
            <a:cxnLst/>
            <a:rect r="r" b="b" t="t" l="l"/>
            <a:pathLst>
              <a:path h="8557953" w="12038041">
                <a:moveTo>
                  <a:pt x="0" y="0"/>
                </a:moveTo>
                <a:lnTo>
                  <a:pt x="12038041" y="0"/>
                </a:lnTo>
                <a:lnTo>
                  <a:pt x="12038041" y="8557952"/>
                </a:lnTo>
                <a:lnTo>
                  <a:pt x="0" y="85579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196585" y="4245573"/>
            <a:ext cx="8573162" cy="5321043"/>
            <a:chOff x="0" y="0"/>
            <a:chExt cx="2257952" cy="1401427"/>
          </a:xfrm>
        </p:grpSpPr>
        <p:sp>
          <p:nvSpPr>
            <p:cNvPr name="Freeform 6" id="6"/>
            <p:cNvSpPr/>
            <p:nvPr/>
          </p:nvSpPr>
          <p:spPr>
            <a:xfrm flipH="false" flipV="false" rot="0">
              <a:off x="0" y="0"/>
              <a:ext cx="2257952" cy="1401427"/>
            </a:xfrm>
            <a:custGeom>
              <a:avLst/>
              <a:gdLst/>
              <a:ahLst/>
              <a:cxnLst/>
              <a:rect r="r" b="b" t="t" l="l"/>
              <a:pathLst>
                <a:path h="1401427" w="2257952">
                  <a:moveTo>
                    <a:pt x="0" y="0"/>
                  </a:moveTo>
                  <a:lnTo>
                    <a:pt x="2257952" y="0"/>
                  </a:lnTo>
                  <a:lnTo>
                    <a:pt x="2257952" y="1401427"/>
                  </a:lnTo>
                  <a:lnTo>
                    <a:pt x="0" y="1401427"/>
                  </a:lnTo>
                  <a:close/>
                </a:path>
              </a:pathLst>
            </a:custGeom>
            <a:solidFill>
              <a:srgbClr val="A15C64"/>
            </a:solidFill>
            <a:ln w="95250" cap="sq">
              <a:solidFill>
                <a:srgbClr val="FAEFE4"/>
              </a:solidFill>
              <a:prstDash val="solid"/>
              <a:miter/>
            </a:ln>
          </p:spPr>
        </p:sp>
        <p:sp>
          <p:nvSpPr>
            <p:cNvPr name="TextBox 7" id="7"/>
            <p:cNvSpPr txBox="true"/>
            <p:nvPr/>
          </p:nvSpPr>
          <p:spPr>
            <a:xfrm>
              <a:off x="0" y="-38100"/>
              <a:ext cx="2257952" cy="143952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175871" y="8673655"/>
            <a:ext cx="4744945" cy="4744945"/>
          </a:xfrm>
          <a:custGeom>
            <a:avLst/>
            <a:gdLst/>
            <a:ahLst/>
            <a:cxnLst/>
            <a:rect r="r" b="b" t="t" l="l"/>
            <a:pathLst>
              <a:path h="4744945" w="4744945">
                <a:moveTo>
                  <a:pt x="0" y="0"/>
                </a:moveTo>
                <a:lnTo>
                  <a:pt x="4744945" y="0"/>
                </a:lnTo>
                <a:lnTo>
                  <a:pt x="4744945" y="4744945"/>
                </a:lnTo>
                <a:lnTo>
                  <a:pt x="0" y="47449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5400000">
            <a:off x="16957192" y="7506060"/>
            <a:ext cx="2661617" cy="998106"/>
          </a:xfrm>
          <a:custGeom>
            <a:avLst/>
            <a:gdLst/>
            <a:ahLst/>
            <a:cxnLst/>
            <a:rect r="r" b="b" t="t" l="l"/>
            <a:pathLst>
              <a:path h="998106" w="2661617">
                <a:moveTo>
                  <a:pt x="0" y="0"/>
                </a:moveTo>
                <a:lnTo>
                  <a:pt x="2661616" y="0"/>
                </a:lnTo>
                <a:lnTo>
                  <a:pt x="2661616" y="998107"/>
                </a:lnTo>
                <a:lnTo>
                  <a:pt x="0" y="9981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5400000">
            <a:off x="9737712" y="-507728"/>
            <a:ext cx="2661617" cy="998106"/>
          </a:xfrm>
          <a:custGeom>
            <a:avLst/>
            <a:gdLst/>
            <a:ahLst/>
            <a:cxnLst/>
            <a:rect r="r" b="b" t="t" l="l"/>
            <a:pathLst>
              <a:path h="998106" w="2661617">
                <a:moveTo>
                  <a:pt x="0" y="0"/>
                </a:moveTo>
                <a:lnTo>
                  <a:pt x="2661617" y="0"/>
                </a:lnTo>
                <a:lnTo>
                  <a:pt x="2661617" y="998107"/>
                </a:lnTo>
                <a:lnTo>
                  <a:pt x="0" y="9981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2133312" y="2610561"/>
            <a:ext cx="5394553" cy="5394553"/>
          </a:xfrm>
          <a:custGeom>
            <a:avLst/>
            <a:gdLst/>
            <a:ahLst/>
            <a:cxnLst/>
            <a:rect r="r" b="b" t="t" l="l"/>
            <a:pathLst>
              <a:path h="5394553" w="5394553">
                <a:moveTo>
                  <a:pt x="0" y="0"/>
                </a:moveTo>
                <a:lnTo>
                  <a:pt x="5394553" y="0"/>
                </a:lnTo>
                <a:lnTo>
                  <a:pt x="5394553" y="5394553"/>
                </a:lnTo>
                <a:lnTo>
                  <a:pt x="0" y="53945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1640039" y="1816029"/>
            <a:ext cx="8129708" cy="994791"/>
          </a:xfrm>
          <a:prstGeom prst="rect">
            <a:avLst/>
          </a:prstGeom>
        </p:spPr>
        <p:txBody>
          <a:bodyPr anchor="t" rtlCol="false" tIns="0" lIns="0" bIns="0" rIns="0">
            <a:spAutoFit/>
          </a:bodyPr>
          <a:lstStyle/>
          <a:p>
            <a:pPr marL="0" indent="0" lvl="0">
              <a:lnSpc>
                <a:spcPts val="7752"/>
              </a:lnSpc>
            </a:pPr>
            <a:r>
              <a:rPr lang="en-US" sz="6800">
                <a:solidFill>
                  <a:srgbClr val="A2272C"/>
                </a:solidFill>
                <a:latin typeface="Londrina Solid"/>
              </a:rPr>
              <a:t>MACHINE LEARNING</a:t>
            </a:r>
          </a:p>
        </p:txBody>
      </p:sp>
      <p:sp>
        <p:nvSpPr>
          <p:cNvPr name="TextBox 13" id="13"/>
          <p:cNvSpPr txBox="true"/>
          <p:nvPr/>
        </p:nvSpPr>
        <p:spPr>
          <a:xfrm rot="0">
            <a:off x="1028700" y="4934160"/>
            <a:ext cx="9269444" cy="4221481"/>
          </a:xfrm>
          <a:prstGeom prst="rect">
            <a:avLst/>
          </a:prstGeom>
        </p:spPr>
        <p:txBody>
          <a:bodyPr anchor="t" rtlCol="false" tIns="0" lIns="0" bIns="0" rIns="0">
            <a:spAutoFit/>
          </a:bodyPr>
          <a:lstStyle/>
          <a:p>
            <a:pPr marL="1036314" indent="-518157" lvl="1">
              <a:lnSpc>
                <a:spcPts val="6719"/>
              </a:lnSpc>
              <a:buFont typeface="Arial"/>
              <a:buChar char="•"/>
            </a:pPr>
            <a:r>
              <a:rPr lang="en-US" sz="4799">
                <a:solidFill>
                  <a:srgbClr val="FAEFE4"/>
                </a:solidFill>
                <a:latin typeface="Londrina Solid"/>
              </a:rPr>
              <a:t>Logistic Regression</a:t>
            </a:r>
          </a:p>
          <a:p>
            <a:pPr marL="1036314" indent="-518157" lvl="1">
              <a:lnSpc>
                <a:spcPts val="6719"/>
              </a:lnSpc>
              <a:buFont typeface="Arial"/>
              <a:buChar char="•"/>
            </a:pPr>
            <a:r>
              <a:rPr lang="en-US" sz="4799">
                <a:solidFill>
                  <a:srgbClr val="FAEFE4"/>
                </a:solidFill>
                <a:latin typeface="Londrina Solid"/>
              </a:rPr>
              <a:t>Decision Tree Classifier</a:t>
            </a:r>
          </a:p>
          <a:p>
            <a:pPr marL="1036314" indent="-518157" lvl="1">
              <a:lnSpc>
                <a:spcPts val="6719"/>
              </a:lnSpc>
              <a:buFont typeface="Arial"/>
              <a:buChar char="•"/>
            </a:pPr>
            <a:r>
              <a:rPr lang="en-US" sz="4799">
                <a:solidFill>
                  <a:srgbClr val="FAEFE4"/>
                </a:solidFill>
                <a:latin typeface="Londrina Solid"/>
              </a:rPr>
              <a:t>Random Forest Classifier</a:t>
            </a:r>
          </a:p>
          <a:p>
            <a:pPr marL="1036314" indent="-518157" lvl="1">
              <a:lnSpc>
                <a:spcPts val="6719"/>
              </a:lnSpc>
              <a:buFont typeface="Arial"/>
              <a:buChar char="•"/>
            </a:pPr>
            <a:r>
              <a:rPr lang="en-US" sz="4799">
                <a:solidFill>
                  <a:srgbClr val="FAEFE4"/>
                </a:solidFill>
                <a:latin typeface="Londrina Solid"/>
              </a:rPr>
              <a:t>XGBClassifier</a:t>
            </a:r>
          </a:p>
          <a:p>
            <a:pPr marL="1036314" indent="-518157" lvl="1">
              <a:lnSpc>
                <a:spcPts val="6719"/>
              </a:lnSpc>
              <a:spcBef>
                <a:spcPct val="0"/>
              </a:spcBef>
              <a:buFont typeface="Arial"/>
              <a:buChar char="•"/>
            </a:pPr>
            <a:r>
              <a:rPr lang="en-US" sz="4799">
                <a:solidFill>
                  <a:srgbClr val="FAEFE4"/>
                </a:solidFill>
                <a:latin typeface="Londrina Solid"/>
              </a:rPr>
              <a:t>KNeighborsClassifier</a:t>
            </a:r>
          </a:p>
        </p:txBody>
      </p:sp>
      <p:sp>
        <p:nvSpPr>
          <p:cNvPr name="TextBox 14" id="14"/>
          <p:cNvSpPr txBox="true"/>
          <p:nvPr/>
        </p:nvSpPr>
        <p:spPr>
          <a:xfrm rot="0">
            <a:off x="1640039" y="3871103"/>
            <a:ext cx="5363654" cy="833247"/>
          </a:xfrm>
          <a:prstGeom prst="rect">
            <a:avLst/>
          </a:prstGeom>
        </p:spPr>
        <p:txBody>
          <a:bodyPr anchor="t" rtlCol="false" tIns="0" lIns="0" bIns="0" rIns="0">
            <a:spAutoFit/>
          </a:bodyPr>
          <a:lstStyle/>
          <a:p>
            <a:pPr marL="0" indent="0" lvl="0">
              <a:lnSpc>
                <a:spcPts val="6383"/>
              </a:lnSpc>
            </a:pPr>
            <a:r>
              <a:rPr lang="en-US" sz="5599">
                <a:solidFill>
                  <a:srgbClr val="A2272C"/>
                </a:solidFill>
                <a:latin typeface="Londrina Solid Heavy"/>
              </a:rPr>
              <a:t>MODELS USED</a:t>
            </a:r>
          </a:p>
        </p:txBody>
      </p:sp>
      <p:sp>
        <p:nvSpPr>
          <p:cNvPr name="Freeform 15" id="15"/>
          <p:cNvSpPr/>
          <p:nvPr/>
        </p:nvSpPr>
        <p:spPr>
          <a:xfrm flipH="false" flipV="false" rot="0">
            <a:off x="16563956" y="-1416051"/>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5474289">
            <a:off x="17732795" y="1158166"/>
            <a:ext cx="1903149" cy="2272417"/>
          </a:xfrm>
          <a:custGeom>
            <a:avLst/>
            <a:gdLst/>
            <a:ahLst/>
            <a:cxnLst/>
            <a:rect r="r" b="b" t="t" l="l"/>
            <a:pathLst>
              <a:path h="2272417" w="1903149">
                <a:moveTo>
                  <a:pt x="0" y="0"/>
                </a:moveTo>
                <a:lnTo>
                  <a:pt x="1903149" y="0"/>
                </a:lnTo>
                <a:lnTo>
                  <a:pt x="1903149" y="2272417"/>
                </a:lnTo>
                <a:lnTo>
                  <a:pt x="0" y="227241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1256383">
            <a:off x="12007879" y="-680875"/>
            <a:ext cx="2414918" cy="1267832"/>
          </a:xfrm>
          <a:custGeom>
            <a:avLst/>
            <a:gdLst/>
            <a:ahLst/>
            <a:cxnLst/>
            <a:rect r="r" b="b" t="t" l="l"/>
            <a:pathLst>
              <a:path h="1267832" w="2414918">
                <a:moveTo>
                  <a:pt x="0" y="0"/>
                </a:moveTo>
                <a:lnTo>
                  <a:pt x="2414917" y="0"/>
                </a:lnTo>
                <a:lnTo>
                  <a:pt x="2414917" y="1267832"/>
                </a:lnTo>
                <a:lnTo>
                  <a:pt x="0" y="126783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8" id="18"/>
          <p:cNvSpPr/>
          <p:nvPr/>
        </p:nvSpPr>
        <p:spPr>
          <a:xfrm flipH="true" flipV="false" rot="264103">
            <a:off x="10222409" y="8776540"/>
            <a:ext cx="2839212" cy="4114800"/>
          </a:xfrm>
          <a:custGeom>
            <a:avLst/>
            <a:gdLst/>
            <a:ahLst/>
            <a:cxnLst/>
            <a:rect r="r" b="b" t="t" l="l"/>
            <a:pathLst>
              <a:path h="4114800" w="2839212">
                <a:moveTo>
                  <a:pt x="2839212" y="0"/>
                </a:moveTo>
                <a:lnTo>
                  <a:pt x="0" y="0"/>
                </a:lnTo>
                <a:lnTo>
                  <a:pt x="0" y="4114800"/>
                </a:lnTo>
                <a:lnTo>
                  <a:pt x="2839212" y="4114800"/>
                </a:lnTo>
                <a:lnTo>
                  <a:pt x="2839212"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9" id="19"/>
          <p:cNvSpPr/>
          <p:nvPr/>
        </p:nvSpPr>
        <p:spPr>
          <a:xfrm flipH="true" flipV="false" rot="0">
            <a:off x="12492480" y="8673655"/>
            <a:ext cx="623078" cy="759851"/>
          </a:xfrm>
          <a:custGeom>
            <a:avLst/>
            <a:gdLst/>
            <a:ahLst/>
            <a:cxnLst/>
            <a:rect r="r" b="b" t="t" l="l"/>
            <a:pathLst>
              <a:path h="759851" w="623078">
                <a:moveTo>
                  <a:pt x="623079" y="0"/>
                </a:moveTo>
                <a:lnTo>
                  <a:pt x="0" y="0"/>
                </a:lnTo>
                <a:lnTo>
                  <a:pt x="0" y="759851"/>
                </a:lnTo>
                <a:lnTo>
                  <a:pt x="623079" y="759851"/>
                </a:lnTo>
                <a:lnTo>
                  <a:pt x="623079"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0" id="20"/>
          <p:cNvSpPr/>
          <p:nvPr/>
        </p:nvSpPr>
        <p:spPr>
          <a:xfrm flipH="true" flipV="false" rot="0">
            <a:off x="11567574" y="7761067"/>
            <a:ext cx="924907" cy="1127935"/>
          </a:xfrm>
          <a:custGeom>
            <a:avLst/>
            <a:gdLst/>
            <a:ahLst/>
            <a:cxnLst/>
            <a:rect r="r" b="b" t="t" l="l"/>
            <a:pathLst>
              <a:path h="1127935" w="924907">
                <a:moveTo>
                  <a:pt x="924906" y="0"/>
                </a:moveTo>
                <a:lnTo>
                  <a:pt x="0" y="0"/>
                </a:lnTo>
                <a:lnTo>
                  <a:pt x="0" y="1127935"/>
                </a:lnTo>
                <a:lnTo>
                  <a:pt x="924906" y="1127935"/>
                </a:lnTo>
                <a:lnTo>
                  <a:pt x="924906"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336815">
            <a:off x="-900715" y="-152973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64103">
            <a:off x="16868394" y="7132682"/>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72497"/>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53607" y="739351"/>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45974" y="8267446"/>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658474" y="7855724"/>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8759" y="7855724"/>
            <a:ext cx="2414918" cy="1267832"/>
          </a:xfrm>
          <a:custGeom>
            <a:avLst/>
            <a:gdLst/>
            <a:ahLst/>
            <a:cxnLst/>
            <a:rect r="r" b="b" t="t" l="l"/>
            <a:pathLst>
              <a:path h="1267832" w="2414918">
                <a:moveTo>
                  <a:pt x="0" y="0"/>
                </a:moveTo>
                <a:lnTo>
                  <a:pt x="2414918" y="0"/>
                </a:lnTo>
                <a:lnTo>
                  <a:pt x="2414918" y="1267831"/>
                </a:lnTo>
                <a:lnTo>
                  <a:pt x="0" y="12678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252224" y="527667"/>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74012" y="2744954"/>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892747" y="4291613"/>
            <a:ext cx="2790507" cy="2738185"/>
          </a:xfrm>
          <a:custGeom>
            <a:avLst/>
            <a:gdLst/>
            <a:ahLst/>
            <a:cxnLst/>
            <a:rect r="r" b="b" t="t" l="l"/>
            <a:pathLst>
              <a:path h="2738185" w="2790507">
                <a:moveTo>
                  <a:pt x="0" y="0"/>
                </a:moveTo>
                <a:lnTo>
                  <a:pt x="2790506" y="0"/>
                </a:lnTo>
                <a:lnTo>
                  <a:pt x="2790506" y="2738184"/>
                </a:lnTo>
                <a:lnTo>
                  <a:pt x="0" y="27381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5842600" y="2805772"/>
            <a:ext cx="1278328" cy="920396"/>
          </a:xfrm>
          <a:custGeom>
            <a:avLst/>
            <a:gdLst/>
            <a:ahLst/>
            <a:cxnLst/>
            <a:rect r="r" b="b" t="t" l="l"/>
            <a:pathLst>
              <a:path h="920396" w="1278328">
                <a:moveTo>
                  <a:pt x="0" y="0"/>
                </a:moveTo>
                <a:lnTo>
                  <a:pt x="1278328" y="0"/>
                </a:lnTo>
                <a:lnTo>
                  <a:pt x="1278328" y="920397"/>
                </a:lnTo>
                <a:lnTo>
                  <a:pt x="0" y="9203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957831" y="5885277"/>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2557419" y="2279809"/>
            <a:ext cx="13173162" cy="3668475"/>
          </a:xfrm>
          <a:custGeom>
            <a:avLst/>
            <a:gdLst/>
            <a:ahLst/>
            <a:cxnLst/>
            <a:rect r="r" b="b" t="t" l="l"/>
            <a:pathLst>
              <a:path h="3668475" w="13173162">
                <a:moveTo>
                  <a:pt x="0" y="0"/>
                </a:moveTo>
                <a:lnTo>
                  <a:pt x="13173162" y="0"/>
                </a:lnTo>
                <a:lnTo>
                  <a:pt x="13173162" y="3668475"/>
                </a:lnTo>
                <a:lnTo>
                  <a:pt x="0" y="3668475"/>
                </a:lnTo>
                <a:lnTo>
                  <a:pt x="0" y="0"/>
                </a:lnTo>
                <a:close/>
              </a:path>
            </a:pathLst>
          </a:custGeom>
          <a:blipFill>
            <a:blip r:embed="rId13"/>
            <a:stretch>
              <a:fillRect l="0" t="0" r="0" b="0"/>
            </a:stretch>
          </a:blipFill>
        </p:spPr>
      </p:sp>
      <p:sp>
        <p:nvSpPr>
          <p:cNvPr name="Freeform 15" id="15"/>
          <p:cNvSpPr/>
          <p:nvPr/>
        </p:nvSpPr>
        <p:spPr>
          <a:xfrm flipH="false" flipV="false" rot="0">
            <a:off x="9859889" y="6445497"/>
            <a:ext cx="4334080" cy="3092425"/>
          </a:xfrm>
          <a:custGeom>
            <a:avLst/>
            <a:gdLst/>
            <a:ahLst/>
            <a:cxnLst/>
            <a:rect r="r" b="b" t="t" l="l"/>
            <a:pathLst>
              <a:path h="3092425" w="4334080">
                <a:moveTo>
                  <a:pt x="0" y="0"/>
                </a:moveTo>
                <a:lnTo>
                  <a:pt x="4334080" y="0"/>
                </a:lnTo>
                <a:lnTo>
                  <a:pt x="4334080" y="3092425"/>
                </a:lnTo>
                <a:lnTo>
                  <a:pt x="0" y="3092425"/>
                </a:lnTo>
                <a:lnTo>
                  <a:pt x="0" y="0"/>
                </a:lnTo>
                <a:close/>
              </a:path>
            </a:pathLst>
          </a:custGeom>
          <a:blipFill>
            <a:blip r:embed="rId14"/>
            <a:stretch>
              <a:fillRect l="0" t="0" r="0" b="0"/>
            </a:stretch>
          </a:blipFill>
        </p:spPr>
      </p:sp>
      <p:sp>
        <p:nvSpPr>
          <p:cNvPr name="TextBox 16" id="16"/>
          <p:cNvSpPr txBox="true"/>
          <p:nvPr/>
        </p:nvSpPr>
        <p:spPr>
          <a:xfrm rot="0">
            <a:off x="3672856" y="703283"/>
            <a:ext cx="10860119" cy="939165"/>
          </a:xfrm>
          <a:prstGeom prst="rect">
            <a:avLst/>
          </a:prstGeom>
        </p:spPr>
        <p:txBody>
          <a:bodyPr anchor="t" rtlCol="false" tIns="0" lIns="0" bIns="0" rIns="0">
            <a:spAutoFit/>
          </a:bodyPr>
          <a:lstStyle/>
          <a:p>
            <a:pPr algn="ctr">
              <a:lnSpc>
                <a:spcPts val="7559"/>
              </a:lnSpc>
              <a:spcBef>
                <a:spcPct val="0"/>
              </a:spcBef>
            </a:pPr>
            <a:r>
              <a:rPr lang="en-US" sz="5399">
                <a:solidFill>
                  <a:srgbClr val="A15C64"/>
                </a:solidFill>
                <a:latin typeface="Bobby Jones"/>
              </a:rPr>
              <a:t>ADDITIONAL DATA PREPARATION</a:t>
            </a:r>
          </a:p>
        </p:txBody>
      </p:sp>
      <p:sp>
        <p:nvSpPr>
          <p:cNvPr name="TextBox 17" id="17"/>
          <p:cNvSpPr txBox="true"/>
          <p:nvPr/>
        </p:nvSpPr>
        <p:spPr>
          <a:xfrm rot="0">
            <a:off x="3465758" y="6835930"/>
            <a:ext cx="5637158" cy="2330610"/>
          </a:xfrm>
          <a:prstGeom prst="rect">
            <a:avLst/>
          </a:prstGeom>
        </p:spPr>
        <p:txBody>
          <a:bodyPr anchor="t" rtlCol="false" tIns="0" lIns="0" bIns="0" rIns="0">
            <a:spAutoFit/>
          </a:bodyPr>
          <a:lstStyle/>
          <a:p>
            <a:pPr marL="0" indent="0" lvl="0">
              <a:lnSpc>
                <a:spcPts val="6081"/>
              </a:lnSpc>
            </a:pPr>
            <a:r>
              <a:rPr lang="en-US" sz="5334">
                <a:solidFill>
                  <a:srgbClr val="A2272C"/>
                </a:solidFill>
                <a:latin typeface="Londrina Solid"/>
              </a:rPr>
              <a:t>SCALING OF THE DATA USING SKLEARN’S STANDARDSCALER</a:t>
            </a:r>
          </a:p>
        </p:txBody>
      </p:sp>
    </p:spTree>
  </p:cSld>
  <p:clrMapOvr>
    <a:masterClrMapping/>
  </p:clrMapOvr>
  <p:transition spd="fast">
    <p:cover dir="d"/>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336815">
            <a:off x="-900715" y="-152973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64103">
            <a:off x="17451355" y="8229600"/>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72497"/>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53607" y="739351"/>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658474" y="8590531"/>
            <a:ext cx="812500" cy="990854"/>
          </a:xfrm>
          <a:custGeom>
            <a:avLst/>
            <a:gdLst/>
            <a:ahLst/>
            <a:cxnLst/>
            <a:rect r="r" b="b" t="t" l="l"/>
            <a:pathLst>
              <a:path h="990854" w="812500">
                <a:moveTo>
                  <a:pt x="0" y="0"/>
                </a:moveTo>
                <a:lnTo>
                  <a:pt x="812501" y="0"/>
                </a:lnTo>
                <a:lnTo>
                  <a:pt x="812501"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297639" y="7751599"/>
            <a:ext cx="924907" cy="1127935"/>
          </a:xfrm>
          <a:custGeom>
            <a:avLst/>
            <a:gdLst/>
            <a:ahLst/>
            <a:cxnLst/>
            <a:rect r="r" b="b" t="t" l="l"/>
            <a:pathLst>
              <a:path h="1127935" w="924907">
                <a:moveTo>
                  <a:pt x="0" y="0"/>
                </a:moveTo>
                <a:lnTo>
                  <a:pt x="924906" y="0"/>
                </a:lnTo>
                <a:lnTo>
                  <a:pt x="924906"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627499">
            <a:off x="-873669" y="8032576"/>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252224" y="972497"/>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74012" y="2744954"/>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892747" y="4317198"/>
            <a:ext cx="2790507" cy="2738185"/>
          </a:xfrm>
          <a:custGeom>
            <a:avLst/>
            <a:gdLst/>
            <a:ahLst/>
            <a:cxnLst/>
            <a:rect r="r" b="b" t="t" l="l"/>
            <a:pathLst>
              <a:path h="2738185" w="2790507">
                <a:moveTo>
                  <a:pt x="0" y="0"/>
                </a:moveTo>
                <a:lnTo>
                  <a:pt x="2790506" y="0"/>
                </a:lnTo>
                <a:lnTo>
                  <a:pt x="2790506"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5380146" y="2887002"/>
            <a:ext cx="1278328" cy="920396"/>
          </a:xfrm>
          <a:custGeom>
            <a:avLst/>
            <a:gdLst/>
            <a:ahLst/>
            <a:cxnLst/>
            <a:rect r="r" b="b" t="t" l="l"/>
            <a:pathLst>
              <a:path h="920396" w="1278328">
                <a:moveTo>
                  <a:pt x="0" y="0"/>
                </a:moveTo>
                <a:lnTo>
                  <a:pt x="1278328" y="0"/>
                </a:lnTo>
                <a:lnTo>
                  <a:pt x="1278328" y="920397"/>
                </a:lnTo>
                <a:lnTo>
                  <a:pt x="0" y="9203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419141" y="5896290"/>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2293858" y="2240329"/>
            <a:ext cx="13959194" cy="6304152"/>
          </a:xfrm>
          <a:custGeom>
            <a:avLst/>
            <a:gdLst/>
            <a:ahLst/>
            <a:cxnLst/>
            <a:rect r="r" b="b" t="t" l="l"/>
            <a:pathLst>
              <a:path h="6304152" w="13959194">
                <a:moveTo>
                  <a:pt x="0" y="0"/>
                </a:moveTo>
                <a:lnTo>
                  <a:pt x="13959194" y="0"/>
                </a:lnTo>
                <a:lnTo>
                  <a:pt x="13959194" y="6304152"/>
                </a:lnTo>
                <a:lnTo>
                  <a:pt x="0" y="6304152"/>
                </a:lnTo>
                <a:lnTo>
                  <a:pt x="0" y="0"/>
                </a:lnTo>
                <a:close/>
              </a:path>
            </a:pathLst>
          </a:custGeom>
          <a:blipFill>
            <a:blip r:embed="rId13"/>
            <a:stretch>
              <a:fillRect l="0" t="0" r="0" b="0"/>
            </a:stretch>
          </a:blipFill>
        </p:spPr>
      </p:sp>
      <p:sp>
        <p:nvSpPr>
          <p:cNvPr name="Freeform 15" id="15"/>
          <p:cNvSpPr/>
          <p:nvPr/>
        </p:nvSpPr>
        <p:spPr>
          <a:xfrm flipH="false" flipV="false" rot="0">
            <a:off x="9653700" y="4434991"/>
            <a:ext cx="558312" cy="413151"/>
          </a:xfrm>
          <a:custGeom>
            <a:avLst/>
            <a:gdLst/>
            <a:ahLst/>
            <a:cxnLst/>
            <a:rect r="r" b="b" t="t" l="l"/>
            <a:pathLst>
              <a:path h="413151" w="558312">
                <a:moveTo>
                  <a:pt x="0" y="0"/>
                </a:moveTo>
                <a:lnTo>
                  <a:pt x="558312" y="0"/>
                </a:lnTo>
                <a:lnTo>
                  <a:pt x="558312" y="413151"/>
                </a:lnTo>
                <a:lnTo>
                  <a:pt x="0" y="4131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5507626" y="8774729"/>
            <a:ext cx="10882760" cy="1108710"/>
          </a:xfrm>
          <a:prstGeom prst="rect">
            <a:avLst/>
          </a:prstGeom>
        </p:spPr>
        <p:txBody>
          <a:bodyPr anchor="t" rtlCol="false" tIns="0" lIns="0" bIns="0" rIns="0">
            <a:spAutoFit/>
          </a:bodyPr>
          <a:lstStyle/>
          <a:p>
            <a:pPr marL="453393" indent="-226697" lvl="1">
              <a:lnSpc>
                <a:spcPts val="2940"/>
              </a:lnSpc>
              <a:buFont typeface="Arial"/>
              <a:buChar char="•"/>
            </a:pPr>
            <a:r>
              <a:rPr lang="en-US" sz="2100">
                <a:solidFill>
                  <a:srgbClr val="A2272C"/>
                </a:solidFill>
                <a:latin typeface="Bobby Jones"/>
              </a:rPr>
              <a:t>Perform nested cross validation to test as diverse data combination.</a:t>
            </a:r>
          </a:p>
          <a:p>
            <a:pPr marL="453393" indent="-226697" lvl="1">
              <a:lnSpc>
                <a:spcPts val="2940"/>
              </a:lnSpc>
              <a:buFont typeface="Arial"/>
              <a:buChar char="•"/>
            </a:pPr>
            <a:r>
              <a:rPr lang="en-US" sz="2100">
                <a:solidFill>
                  <a:srgbClr val="A2272C"/>
                </a:solidFill>
                <a:latin typeface="Bobby Jones"/>
              </a:rPr>
              <a:t>Optimize models’ hyperparameters to ensure model is not tested with data used for hyperparameter tuning. </a:t>
            </a:r>
          </a:p>
        </p:txBody>
      </p:sp>
      <p:sp>
        <p:nvSpPr>
          <p:cNvPr name="TextBox 17" id="17"/>
          <p:cNvSpPr txBox="true"/>
          <p:nvPr/>
        </p:nvSpPr>
        <p:spPr>
          <a:xfrm rot="0">
            <a:off x="10428001" y="4279098"/>
            <a:ext cx="2182167" cy="339725"/>
          </a:xfrm>
          <a:prstGeom prst="rect">
            <a:avLst/>
          </a:prstGeom>
        </p:spPr>
        <p:txBody>
          <a:bodyPr anchor="t" rtlCol="false" tIns="0" lIns="0" bIns="0" rIns="0">
            <a:spAutoFit/>
          </a:bodyPr>
          <a:lstStyle/>
          <a:p>
            <a:pPr>
              <a:lnSpc>
                <a:spcPts val="2799"/>
              </a:lnSpc>
            </a:pPr>
            <a:r>
              <a:rPr lang="en-US" sz="1999">
                <a:solidFill>
                  <a:srgbClr val="FFFFFF"/>
                </a:solidFill>
                <a:latin typeface="Canva Sans Bold"/>
              </a:rPr>
              <a:t>Outer loop</a:t>
            </a:r>
          </a:p>
        </p:txBody>
      </p:sp>
      <p:sp>
        <p:nvSpPr>
          <p:cNvPr name="Freeform 18" id="18"/>
          <p:cNvSpPr/>
          <p:nvPr/>
        </p:nvSpPr>
        <p:spPr>
          <a:xfrm flipH="false" flipV="false" rot="0">
            <a:off x="12473280" y="5483139"/>
            <a:ext cx="558312" cy="413151"/>
          </a:xfrm>
          <a:custGeom>
            <a:avLst/>
            <a:gdLst/>
            <a:ahLst/>
            <a:cxnLst/>
            <a:rect r="r" b="b" t="t" l="l"/>
            <a:pathLst>
              <a:path h="413151" w="558312">
                <a:moveTo>
                  <a:pt x="0" y="0"/>
                </a:moveTo>
                <a:lnTo>
                  <a:pt x="558312" y="0"/>
                </a:lnTo>
                <a:lnTo>
                  <a:pt x="558312" y="413151"/>
                </a:lnTo>
                <a:lnTo>
                  <a:pt x="0" y="4131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9" id="19"/>
          <p:cNvSpPr txBox="true"/>
          <p:nvPr/>
        </p:nvSpPr>
        <p:spPr>
          <a:xfrm rot="0">
            <a:off x="5390871" y="767926"/>
            <a:ext cx="7506258" cy="924142"/>
          </a:xfrm>
          <a:prstGeom prst="rect">
            <a:avLst/>
          </a:prstGeom>
        </p:spPr>
        <p:txBody>
          <a:bodyPr anchor="t" rtlCol="false" tIns="0" lIns="0" bIns="0" rIns="0">
            <a:spAutoFit/>
          </a:bodyPr>
          <a:lstStyle/>
          <a:p>
            <a:pPr algn="ctr" marL="0" indent="0" lvl="0">
              <a:lnSpc>
                <a:spcPts val="7157"/>
              </a:lnSpc>
            </a:pPr>
            <a:r>
              <a:rPr lang="en-US" sz="6278">
                <a:solidFill>
                  <a:srgbClr val="FFF8ED"/>
                </a:solidFill>
                <a:latin typeface="Londrina Solid"/>
              </a:rPr>
              <a:t>MODEL TRAINING LOOP</a:t>
            </a:r>
          </a:p>
        </p:txBody>
      </p:sp>
      <p:sp>
        <p:nvSpPr>
          <p:cNvPr name="TextBox 20" id="20"/>
          <p:cNvSpPr txBox="true"/>
          <p:nvPr/>
        </p:nvSpPr>
        <p:spPr>
          <a:xfrm rot="0">
            <a:off x="13226906" y="5416030"/>
            <a:ext cx="1832342" cy="339725"/>
          </a:xfrm>
          <a:prstGeom prst="rect">
            <a:avLst/>
          </a:prstGeom>
        </p:spPr>
        <p:txBody>
          <a:bodyPr anchor="t" rtlCol="false" tIns="0" lIns="0" bIns="0" rIns="0">
            <a:spAutoFit/>
          </a:bodyPr>
          <a:lstStyle/>
          <a:p>
            <a:pPr>
              <a:lnSpc>
                <a:spcPts val="2799"/>
              </a:lnSpc>
            </a:pPr>
            <a:r>
              <a:rPr lang="en-US" sz="1999">
                <a:solidFill>
                  <a:srgbClr val="FFFFFF"/>
                </a:solidFill>
                <a:latin typeface="Canva Sans Bold"/>
              </a:rPr>
              <a:t>Inner Loop</a:t>
            </a:r>
          </a:p>
        </p:txBody>
      </p:sp>
      <p:sp>
        <p:nvSpPr>
          <p:cNvPr name="TextBox 21" id="21"/>
          <p:cNvSpPr txBox="true"/>
          <p:nvPr/>
        </p:nvSpPr>
        <p:spPr>
          <a:xfrm rot="0">
            <a:off x="2756568" y="8982184"/>
            <a:ext cx="2592088" cy="703326"/>
          </a:xfrm>
          <a:prstGeom prst="rect">
            <a:avLst/>
          </a:prstGeom>
        </p:spPr>
        <p:txBody>
          <a:bodyPr anchor="t" rtlCol="false" tIns="0" lIns="0" bIns="0" rIns="0">
            <a:spAutoFit/>
          </a:bodyPr>
          <a:lstStyle/>
          <a:p>
            <a:pPr algn="ctr" marL="0" indent="0" lvl="0">
              <a:lnSpc>
                <a:spcPts val="5472"/>
              </a:lnSpc>
            </a:pPr>
            <a:r>
              <a:rPr lang="en-US" sz="4800">
                <a:solidFill>
                  <a:srgbClr val="FFF8ED"/>
                </a:solidFill>
                <a:latin typeface="Londrina Solid"/>
              </a:rPr>
              <a:t>BENEFITS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7908686">
            <a:off x="-5785272" y="7691966"/>
            <a:ext cx="7515750" cy="6811149"/>
          </a:xfrm>
          <a:custGeom>
            <a:avLst/>
            <a:gdLst/>
            <a:ahLst/>
            <a:cxnLst/>
            <a:rect r="r" b="b" t="t" l="l"/>
            <a:pathLst>
              <a:path h="6811149" w="7515750">
                <a:moveTo>
                  <a:pt x="0" y="0"/>
                </a:moveTo>
                <a:lnTo>
                  <a:pt x="7515750" y="0"/>
                </a:lnTo>
                <a:lnTo>
                  <a:pt x="7515750" y="6811149"/>
                </a:lnTo>
                <a:lnTo>
                  <a:pt x="0" y="6811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15322937" y="9125798"/>
            <a:ext cx="7515750" cy="6811149"/>
          </a:xfrm>
          <a:custGeom>
            <a:avLst/>
            <a:gdLst/>
            <a:ahLst/>
            <a:cxnLst/>
            <a:rect r="r" b="b" t="t" l="l"/>
            <a:pathLst>
              <a:path h="6811149" w="7515750">
                <a:moveTo>
                  <a:pt x="0" y="0"/>
                </a:moveTo>
                <a:lnTo>
                  <a:pt x="7515750" y="0"/>
                </a:lnTo>
                <a:lnTo>
                  <a:pt x="7515750" y="6811149"/>
                </a:lnTo>
                <a:lnTo>
                  <a:pt x="0" y="6811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6972" y="529647"/>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259300" y="4644447"/>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95114" y="2790456"/>
            <a:ext cx="1257673" cy="1257673"/>
          </a:xfrm>
          <a:custGeom>
            <a:avLst/>
            <a:gdLst/>
            <a:ahLst/>
            <a:cxnLst/>
            <a:rect r="r" b="b" t="t" l="l"/>
            <a:pathLst>
              <a:path h="1257673" w="1257673">
                <a:moveTo>
                  <a:pt x="0" y="0"/>
                </a:moveTo>
                <a:lnTo>
                  <a:pt x="1257672" y="0"/>
                </a:lnTo>
                <a:lnTo>
                  <a:pt x="1257672" y="1257673"/>
                </a:lnTo>
                <a:lnTo>
                  <a:pt x="0" y="1257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630464" y="399864"/>
            <a:ext cx="1257673" cy="1257673"/>
          </a:xfrm>
          <a:custGeom>
            <a:avLst/>
            <a:gdLst/>
            <a:ahLst/>
            <a:cxnLst/>
            <a:rect r="r" b="b" t="t" l="l"/>
            <a:pathLst>
              <a:path h="1257673" w="1257673">
                <a:moveTo>
                  <a:pt x="0" y="0"/>
                </a:moveTo>
                <a:lnTo>
                  <a:pt x="1257672" y="0"/>
                </a:lnTo>
                <a:lnTo>
                  <a:pt x="1257672" y="1257672"/>
                </a:lnTo>
                <a:lnTo>
                  <a:pt x="0" y="12576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4817" y="2790456"/>
            <a:ext cx="6615271" cy="5730479"/>
          </a:xfrm>
          <a:custGeom>
            <a:avLst/>
            <a:gdLst/>
            <a:ahLst/>
            <a:cxnLst/>
            <a:rect r="r" b="b" t="t" l="l"/>
            <a:pathLst>
              <a:path h="5730479" w="6615271">
                <a:moveTo>
                  <a:pt x="0" y="0"/>
                </a:moveTo>
                <a:lnTo>
                  <a:pt x="6615272" y="0"/>
                </a:lnTo>
                <a:lnTo>
                  <a:pt x="6615272" y="5730479"/>
                </a:lnTo>
                <a:lnTo>
                  <a:pt x="0" y="5730479"/>
                </a:lnTo>
                <a:lnTo>
                  <a:pt x="0" y="0"/>
                </a:lnTo>
                <a:close/>
              </a:path>
            </a:pathLst>
          </a:custGeom>
          <a:blipFill>
            <a:blip r:embed="rId9"/>
            <a:stretch>
              <a:fillRect l="0" t="0" r="0" b="0"/>
            </a:stretch>
          </a:blipFill>
        </p:spPr>
      </p:sp>
      <p:sp>
        <p:nvSpPr>
          <p:cNvPr name="TextBox 9" id="9"/>
          <p:cNvSpPr txBox="true"/>
          <p:nvPr/>
        </p:nvSpPr>
        <p:spPr>
          <a:xfrm rot="0">
            <a:off x="4872453" y="559378"/>
            <a:ext cx="8370844" cy="1727201"/>
          </a:xfrm>
          <a:prstGeom prst="rect">
            <a:avLst/>
          </a:prstGeom>
        </p:spPr>
        <p:txBody>
          <a:bodyPr anchor="t" rtlCol="false" tIns="0" lIns="0" bIns="0" rIns="0">
            <a:spAutoFit/>
          </a:bodyPr>
          <a:lstStyle/>
          <a:p>
            <a:pPr algn="ctr">
              <a:lnSpc>
                <a:spcPts val="13999"/>
              </a:lnSpc>
              <a:spcBef>
                <a:spcPct val="0"/>
              </a:spcBef>
            </a:pPr>
            <a:r>
              <a:rPr lang="en-US" sz="9999">
                <a:solidFill>
                  <a:srgbClr val="A15C64"/>
                </a:solidFill>
                <a:latin typeface="Bobby Jones"/>
              </a:rPr>
              <a:t>INTRODUCTION</a:t>
            </a:r>
          </a:p>
        </p:txBody>
      </p:sp>
      <p:sp>
        <p:nvSpPr>
          <p:cNvPr name="TextBox 10" id="10"/>
          <p:cNvSpPr txBox="true"/>
          <p:nvPr/>
        </p:nvSpPr>
        <p:spPr>
          <a:xfrm rot="0">
            <a:off x="9057875" y="5950002"/>
            <a:ext cx="7899316" cy="2537460"/>
          </a:xfrm>
          <a:prstGeom prst="rect">
            <a:avLst/>
          </a:prstGeom>
        </p:spPr>
        <p:txBody>
          <a:bodyPr anchor="t" rtlCol="false" tIns="0" lIns="0" bIns="0" rIns="0">
            <a:spAutoFit/>
          </a:bodyPr>
          <a:lstStyle/>
          <a:p>
            <a:pPr algn="just">
              <a:lnSpc>
                <a:spcPts val="5039"/>
              </a:lnSpc>
              <a:spcBef>
                <a:spcPct val="0"/>
              </a:spcBef>
            </a:pPr>
            <a:r>
              <a:rPr lang="en-US" sz="3599">
                <a:solidFill>
                  <a:srgbClr val="A15C64"/>
                </a:solidFill>
                <a:latin typeface="Bobby Jones"/>
              </a:rPr>
              <a:t>Cardiovascular diseases are the </a:t>
            </a:r>
            <a:r>
              <a:rPr lang="en-US" sz="3599">
                <a:solidFill>
                  <a:srgbClr val="367EA9"/>
                </a:solidFill>
                <a:latin typeface="Bobby Jones"/>
              </a:rPr>
              <a:t>leading cause of death</a:t>
            </a:r>
            <a:r>
              <a:rPr lang="en-US" sz="3599">
                <a:solidFill>
                  <a:srgbClr val="A15C64"/>
                </a:solidFill>
                <a:latin typeface="Bobby Jones"/>
              </a:rPr>
              <a:t> worldwide and is estimated to causing 32% of all global deaths in 2019 </a:t>
            </a:r>
            <a:r>
              <a:rPr lang="en-US" sz="3599">
                <a:solidFill>
                  <a:srgbClr val="A15C64"/>
                </a:solidFill>
                <a:latin typeface="Bobby Jones"/>
              </a:rPr>
              <a:t>(WHO)</a:t>
            </a:r>
          </a:p>
        </p:txBody>
      </p:sp>
      <p:sp>
        <p:nvSpPr>
          <p:cNvPr name="TextBox 11" id="11"/>
          <p:cNvSpPr txBox="true"/>
          <p:nvPr/>
        </p:nvSpPr>
        <p:spPr>
          <a:xfrm rot="0">
            <a:off x="8605696" y="3514542"/>
            <a:ext cx="8708100" cy="1956816"/>
          </a:xfrm>
          <a:prstGeom prst="rect">
            <a:avLst/>
          </a:prstGeom>
        </p:spPr>
        <p:txBody>
          <a:bodyPr anchor="t" rtlCol="false" tIns="0" lIns="0" bIns="0" rIns="0">
            <a:spAutoFit/>
          </a:bodyPr>
          <a:lstStyle/>
          <a:p>
            <a:pPr algn="ctr" marL="0" indent="0" lvl="0">
              <a:lnSpc>
                <a:spcPts val="7632"/>
              </a:lnSpc>
            </a:pPr>
            <a:r>
              <a:rPr lang="en-US" sz="7200" spc="705">
                <a:solidFill>
                  <a:srgbClr val="FFF8ED"/>
                </a:solidFill>
                <a:latin typeface="Londrina Solid Heavy"/>
              </a:rPr>
              <a:t>CARDIOVASCULAR DISEASE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15C6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46716"/>
            <a:ext cx="462453" cy="563968"/>
          </a:xfrm>
          <a:custGeom>
            <a:avLst/>
            <a:gdLst/>
            <a:ahLst/>
            <a:cxnLst/>
            <a:rect r="r" b="b" t="t" l="l"/>
            <a:pathLst>
              <a:path h="563968" w="462453">
                <a:moveTo>
                  <a:pt x="0" y="0"/>
                </a:moveTo>
                <a:lnTo>
                  <a:pt x="462453" y="0"/>
                </a:lnTo>
                <a:lnTo>
                  <a:pt x="462453" y="563968"/>
                </a:lnTo>
                <a:lnTo>
                  <a:pt x="0" y="5639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259927" y="1129674"/>
            <a:ext cx="15600256" cy="8850614"/>
            <a:chOff x="0" y="0"/>
            <a:chExt cx="4108709" cy="2331026"/>
          </a:xfrm>
        </p:grpSpPr>
        <p:sp>
          <p:nvSpPr>
            <p:cNvPr name="Freeform 4" id="4"/>
            <p:cNvSpPr/>
            <p:nvPr/>
          </p:nvSpPr>
          <p:spPr>
            <a:xfrm flipH="false" flipV="false" rot="0">
              <a:off x="0" y="0"/>
              <a:ext cx="4108709" cy="2331026"/>
            </a:xfrm>
            <a:custGeom>
              <a:avLst/>
              <a:gdLst/>
              <a:ahLst/>
              <a:cxnLst/>
              <a:rect r="r" b="b" t="t" l="l"/>
              <a:pathLst>
                <a:path h="2331026" w="4108709">
                  <a:moveTo>
                    <a:pt x="25310" y="0"/>
                  </a:moveTo>
                  <a:lnTo>
                    <a:pt x="4083400" y="0"/>
                  </a:lnTo>
                  <a:cubicBezTo>
                    <a:pt x="4097378" y="0"/>
                    <a:pt x="4108709" y="11332"/>
                    <a:pt x="4108709" y="25310"/>
                  </a:cubicBezTo>
                  <a:lnTo>
                    <a:pt x="4108709" y="2305716"/>
                  </a:lnTo>
                  <a:cubicBezTo>
                    <a:pt x="4108709" y="2319694"/>
                    <a:pt x="4097378" y="2331026"/>
                    <a:pt x="4083400" y="2331026"/>
                  </a:cubicBezTo>
                  <a:lnTo>
                    <a:pt x="25310" y="2331026"/>
                  </a:lnTo>
                  <a:cubicBezTo>
                    <a:pt x="18597" y="2331026"/>
                    <a:pt x="12160" y="2328359"/>
                    <a:pt x="7413" y="2323613"/>
                  </a:cubicBezTo>
                  <a:cubicBezTo>
                    <a:pt x="2667" y="2318866"/>
                    <a:pt x="0" y="2312429"/>
                    <a:pt x="0" y="2305716"/>
                  </a:cubicBezTo>
                  <a:lnTo>
                    <a:pt x="0" y="25310"/>
                  </a:lnTo>
                  <a:cubicBezTo>
                    <a:pt x="0" y="11332"/>
                    <a:pt x="11332" y="0"/>
                    <a:pt x="25310" y="0"/>
                  </a:cubicBezTo>
                  <a:close/>
                </a:path>
              </a:pathLst>
            </a:custGeom>
            <a:solidFill>
              <a:srgbClr val="FFF8ED"/>
            </a:solidFill>
          </p:spPr>
        </p:sp>
        <p:sp>
          <p:nvSpPr>
            <p:cNvPr name="TextBox 5" id="5"/>
            <p:cNvSpPr txBox="true"/>
            <p:nvPr/>
          </p:nvSpPr>
          <p:spPr>
            <a:xfrm>
              <a:off x="0" y="-38100"/>
              <a:ext cx="4108709" cy="2369126"/>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16252224" y="972497"/>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04851" y="2816796"/>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325046" y="3774408"/>
            <a:ext cx="2790507" cy="2738185"/>
          </a:xfrm>
          <a:custGeom>
            <a:avLst/>
            <a:gdLst/>
            <a:ahLst/>
            <a:cxnLst/>
            <a:rect r="r" b="b" t="t" l="l"/>
            <a:pathLst>
              <a:path h="2738185" w="2790507">
                <a:moveTo>
                  <a:pt x="0" y="0"/>
                </a:moveTo>
                <a:lnTo>
                  <a:pt x="2790507" y="0"/>
                </a:lnTo>
                <a:lnTo>
                  <a:pt x="2790507" y="2738184"/>
                </a:lnTo>
                <a:lnTo>
                  <a:pt x="0" y="27381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3070817" y="2887002"/>
            <a:ext cx="1443889" cy="622783"/>
            <a:chOff x="0" y="0"/>
            <a:chExt cx="380283" cy="164025"/>
          </a:xfrm>
        </p:grpSpPr>
        <p:sp>
          <p:nvSpPr>
            <p:cNvPr name="Freeform 10" id="10"/>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D76B73"/>
            </a:solidFill>
            <a:ln w="38100" cap="sq">
              <a:solidFill>
                <a:srgbClr val="000000"/>
              </a:solidFill>
              <a:prstDash val="solid"/>
              <a:miter/>
            </a:ln>
          </p:spPr>
        </p:sp>
        <p:sp>
          <p:nvSpPr>
            <p:cNvPr name="TextBox 11" id="11"/>
            <p:cNvSpPr txBox="true"/>
            <p:nvPr/>
          </p:nvSpPr>
          <p:spPr>
            <a:xfrm>
              <a:off x="0" y="-38100"/>
              <a:ext cx="380283" cy="202125"/>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4514706" y="2887002"/>
            <a:ext cx="1443889" cy="622783"/>
            <a:chOff x="0" y="0"/>
            <a:chExt cx="380283" cy="164025"/>
          </a:xfrm>
        </p:grpSpPr>
        <p:sp>
          <p:nvSpPr>
            <p:cNvPr name="Freeform 13" id="13"/>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D76B73"/>
            </a:solidFill>
            <a:ln w="38100" cap="sq">
              <a:solidFill>
                <a:srgbClr val="000000"/>
              </a:solidFill>
              <a:prstDash val="solid"/>
              <a:miter/>
            </a:ln>
          </p:spPr>
        </p:sp>
        <p:sp>
          <p:nvSpPr>
            <p:cNvPr name="TextBox 14" id="14"/>
            <p:cNvSpPr txBox="true"/>
            <p:nvPr/>
          </p:nvSpPr>
          <p:spPr>
            <a:xfrm>
              <a:off x="0" y="-38100"/>
              <a:ext cx="380283" cy="202125"/>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5958594" y="2887002"/>
            <a:ext cx="1443889" cy="622783"/>
            <a:chOff x="0" y="0"/>
            <a:chExt cx="380283" cy="164025"/>
          </a:xfrm>
        </p:grpSpPr>
        <p:sp>
          <p:nvSpPr>
            <p:cNvPr name="Freeform 16" id="16"/>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D76B73"/>
            </a:solidFill>
            <a:ln w="38100" cap="sq">
              <a:solidFill>
                <a:srgbClr val="000000"/>
              </a:solidFill>
              <a:prstDash val="solid"/>
              <a:miter/>
            </a:ln>
          </p:spPr>
        </p:sp>
        <p:sp>
          <p:nvSpPr>
            <p:cNvPr name="TextBox 17" id="17"/>
            <p:cNvSpPr txBox="true"/>
            <p:nvPr/>
          </p:nvSpPr>
          <p:spPr>
            <a:xfrm>
              <a:off x="0" y="-38100"/>
              <a:ext cx="380283" cy="202125"/>
            </a:xfrm>
            <a:prstGeom prst="rect">
              <a:avLst/>
            </a:prstGeom>
          </p:spPr>
          <p:txBody>
            <a:bodyPr anchor="ctr" rtlCol="false" tIns="50800" lIns="50800" bIns="50800" rIns="50800"/>
            <a:lstStyle/>
            <a:p>
              <a:pPr algn="ctr">
                <a:lnSpc>
                  <a:spcPts val="2940"/>
                </a:lnSpc>
              </a:pPr>
            </a:p>
          </p:txBody>
        </p:sp>
      </p:grpSp>
      <p:grpSp>
        <p:nvGrpSpPr>
          <p:cNvPr name="Group 18" id="18"/>
          <p:cNvGrpSpPr/>
          <p:nvPr/>
        </p:nvGrpSpPr>
        <p:grpSpPr>
          <a:xfrm rot="0">
            <a:off x="7402483" y="2887002"/>
            <a:ext cx="1443889" cy="622783"/>
            <a:chOff x="0" y="0"/>
            <a:chExt cx="380283" cy="164025"/>
          </a:xfrm>
        </p:grpSpPr>
        <p:sp>
          <p:nvSpPr>
            <p:cNvPr name="Freeform 19" id="19"/>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D76B73"/>
            </a:solidFill>
            <a:ln w="38100" cap="sq">
              <a:solidFill>
                <a:srgbClr val="000000"/>
              </a:solidFill>
              <a:prstDash val="solid"/>
              <a:miter/>
            </a:ln>
          </p:spPr>
        </p:sp>
        <p:sp>
          <p:nvSpPr>
            <p:cNvPr name="TextBox 20" id="20"/>
            <p:cNvSpPr txBox="true"/>
            <p:nvPr/>
          </p:nvSpPr>
          <p:spPr>
            <a:xfrm>
              <a:off x="0" y="-38100"/>
              <a:ext cx="380283" cy="202125"/>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8846371" y="2887002"/>
            <a:ext cx="1443889" cy="622783"/>
            <a:chOff x="0" y="0"/>
            <a:chExt cx="380283" cy="164025"/>
          </a:xfrm>
        </p:grpSpPr>
        <p:sp>
          <p:nvSpPr>
            <p:cNvPr name="Freeform 22" id="22"/>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D76B73"/>
            </a:solidFill>
            <a:ln w="38100" cap="sq">
              <a:solidFill>
                <a:srgbClr val="000000"/>
              </a:solidFill>
              <a:prstDash val="solid"/>
              <a:miter/>
            </a:ln>
          </p:spPr>
        </p:sp>
        <p:sp>
          <p:nvSpPr>
            <p:cNvPr name="TextBox 23" id="23"/>
            <p:cNvSpPr txBox="true"/>
            <p:nvPr/>
          </p:nvSpPr>
          <p:spPr>
            <a:xfrm>
              <a:off x="0" y="-38100"/>
              <a:ext cx="380283" cy="202125"/>
            </a:xfrm>
            <a:prstGeom prst="rect">
              <a:avLst/>
            </a:prstGeom>
          </p:spPr>
          <p:txBody>
            <a:bodyPr anchor="ctr" rtlCol="false" tIns="50800" lIns="50800" bIns="50800" rIns="50800"/>
            <a:lstStyle/>
            <a:p>
              <a:pPr algn="ctr">
                <a:lnSpc>
                  <a:spcPts val="2940"/>
                </a:lnSpc>
              </a:pPr>
            </a:p>
          </p:txBody>
        </p:sp>
      </p:grpSp>
      <p:grpSp>
        <p:nvGrpSpPr>
          <p:cNvPr name="Group 24" id="24"/>
          <p:cNvGrpSpPr/>
          <p:nvPr/>
        </p:nvGrpSpPr>
        <p:grpSpPr>
          <a:xfrm rot="0">
            <a:off x="10290260" y="2887002"/>
            <a:ext cx="1443889" cy="622783"/>
            <a:chOff x="0" y="0"/>
            <a:chExt cx="380283" cy="164025"/>
          </a:xfrm>
        </p:grpSpPr>
        <p:sp>
          <p:nvSpPr>
            <p:cNvPr name="Freeform 25" id="25"/>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D76B73"/>
            </a:solidFill>
            <a:ln w="38100" cap="sq">
              <a:solidFill>
                <a:srgbClr val="000000"/>
              </a:solidFill>
              <a:prstDash val="solid"/>
              <a:miter/>
            </a:ln>
          </p:spPr>
        </p:sp>
        <p:sp>
          <p:nvSpPr>
            <p:cNvPr name="TextBox 26" id="26"/>
            <p:cNvSpPr txBox="true"/>
            <p:nvPr/>
          </p:nvSpPr>
          <p:spPr>
            <a:xfrm>
              <a:off x="0" y="-38100"/>
              <a:ext cx="380283" cy="202125"/>
            </a:xfrm>
            <a:prstGeom prst="rect">
              <a:avLst/>
            </a:prstGeom>
          </p:spPr>
          <p:txBody>
            <a:bodyPr anchor="ctr" rtlCol="false" tIns="50800" lIns="50800" bIns="50800" rIns="50800"/>
            <a:lstStyle/>
            <a:p>
              <a:pPr algn="ctr">
                <a:lnSpc>
                  <a:spcPts val="2940"/>
                </a:lnSpc>
              </a:pPr>
            </a:p>
          </p:txBody>
        </p:sp>
      </p:grpSp>
      <p:grpSp>
        <p:nvGrpSpPr>
          <p:cNvPr name="Group 27" id="27"/>
          <p:cNvGrpSpPr/>
          <p:nvPr/>
        </p:nvGrpSpPr>
        <p:grpSpPr>
          <a:xfrm rot="0">
            <a:off x="11734148" y="2887002"/>
            <a:ext cx="1443889" cy="622783"/>
            <a:chOff x="0" y="0"/>
            <a:chExt cx="380283" cy="164025"/>
          </a:xfrm>
        </p:grpSpPr>
        <p:sp>
          <p:nvSpPr>
            <p:cNvPr name="Freeform 28" id="28"/>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D76B73"/>
            </a:solidFill>
            <a:ln w="38100" cap="sq">
              <a:solidFill>
                <a:srgbClr val="000000"/>
              </a:solidFill>
              <a:prstDash val="solid"/>
              <a:miter/>
            </a:ln>
          </p:spPr>
        </p:sp>
        <p:sp>
          <p:nvSpPr>
            <p:cNvPr name="TextBox 29" id="29"/>
            <p:cNvSpPr txBox="true"/>
            <p:nvPr/>
          </p:nvSpPr>
          <p:spPr>
            <a:xfrm>
              <a:off x="0" y="-38100"/>
              <a:ext cx="380283" cy="202125"/>
            </a:xfrm>
            <a:prstGeom prst="rect">
              <a:avLst/>
            </a:prstGeom>
          </p:spPr>
          <p:txBody>
            <a:bodyPr anchor="ctr" rtlCol="false" tIns="50800" lIns="50800" bIns="50800" rIns="50800"/>
            <a:lstStyle/>
            <a:p>
              <a:pPr algn="ctr">
                <a:lnSpc>
                  <a:spcPts val="2940"/>
                </a:lnSpc>
              </a:pPr>
            </a:p>
          </p:txBody>
        </p:sp>
      </p:grpSp>
      <p:grpSp>
        <p:nvGrpSpPr>
          <p:cNvPr name="Group 30" id="30"/>
          <p:cNvGrpSpPr/>
          <p:nvPr/>
        </p:nvGrpSpPr>
        <p:grpSpPr>
          <a:xfrm rot="0">
            <a:off x="13178037" y="2887002"/>
            <a:ext cx="1443889" cy="622783"/>
            <a:chOff x="0" y="0"/>
            <a:chExt cx="380283" cy="164025"/>
          </a:xfrm>
        </p:grpSpPr>
        <p:sp>
          <p:nvSpPr>
            <p:cNvPr name="Freeform 31" id="31"/>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D76B73"/>
            </a:solidFill>
            <a:ln w="38100" cap="sq">
              <a:solidFill>
                <a:srgbClr val="000000"/>
              </a:solidFill>
              <a:prstDash val="solid"/>
              <a:miter/>
            </a:ln>
          </p:spPr>
        </p:sp>
        <p:sp>
          <p:nvSpPr>
            <p:cNvPr name="TextBox 32" id="32"/>
            <p:cNvSpPr txBox="true"/>
            <p:nvPr/>
          </p:nvSpPr>
          <p:spPr>
            <a:xfrm>
              <a:off x="0" y="-38100"/>
              <a:ext cx="380283" cy="202125"/>
            </a:xfrm>
            <a:prstGeom prst="rect">
              <a:avLst/>
            </a:prstGeom>
          </p:spPr>
          <p:txBody>
            <a:bodyPr anchor="ctr" rtlCol="false" tIns="50800" lIns="50800" bIns="50800" rIns="50800"/>
            <a:lstStyle/>
            <a:p>
              <a:pPr algn="ctr">
                <a:lnSpc>
                  <a:spcPts val="2940"/>
                </a:lnSpc>
              </a:pPr>
            </a:p>
          </p:txBody>
        </p:sp>
      </p:grpSp>
      <p:grpSp>
        <p:nvGrpSpPr>
          <p:cNvPr name="Group 33" id="33"/>
          <p:cNvGrpSpPr/>
          <p:nvPr/>
        </p:nvGrpSpPr>
        <p:grpSpPr>
          <a:xfrm rot="0">
            <a:off x="14621925" y="2887002"/>
            <a:ext cx="1443889" cy="622783"/>
            <a:chOff x="0" y="0"/>
            <a:chExt cx="380283" cy="164025"/>
          </a:xfrm>
        </p:grpSpPr>
        <p:sp>
          <p:nvSpPr>
            <p:cNvPr name="Freeform 34" id="34"/>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D76B73"/>
            </a:solidFill>
            <a:ln w="38100" cap="sq">
              <a:solidFill>
                <a:srgbClr val="000000"/>
              </a:solidFill>
              <a:prstDash val="solid"/>
              <a:miter/>
            </a:ln>
          </p:spPr>
        </p:sp>
        <p:sp>
          <p:nvSpPr>
            <p:cNvPr name="TextBox 35" id="35"/>
            <p:cNvSpPr txBox="true"/>
            <p:nvPr/>
          </p:nvSpPr>
          <p:spPr>
            <a:xfrm>
              <a:off x="0" y="-38100"/>
              <a:ext cx="380283" cy="202125"/>
            </a:xfrm>
            <a:prstGeom prst="rect">
              <a:avLst/>
            </a:prstGeom>
          </p:spPr>
          <p:txBody>
            <a:bodyPr anchor="ctr" rtlCol="false" tIns="50800" lIns="50800" bIns="50800" rIns="50800"/>
            <a:lstStyle/>
            <a:p>
              <a:pPr algn="ctr">
                <a:lnSpc>
                  <a:spcPts val="2940"/>
                </a:lnSpc>
              </a:pPr>
            </a:p>
          </p:txBody>
        </p:sp>
      </p:grpSp>
      <p:grpSp>
        <p:nvGrpSpPr>
          <p:cNvPr name="Group 36" id="36"/>
          <p:cNvGrpSpPr/>
          <p:nvPr/>
        </p:nvGrpSpPr>
        <p:grpSpPr>
          <a:xfrm rot="0">
            <a:off x="1641161" y="2887002"/>
            <a:ext cx="1443889" cy="622783"/>
            <a:chOff x="0" y="0"/>
            <a:chExt cx="380283" cy="164025"/>
          </a:xfrm>
        </p:grpSpPr>
        <p:sp>
          <p:nvSpPr>
            <p:cNvPr name="Freeform 37" id="37"/>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FFBEAA"/>
            </a:solidFill>
            <a:ln w="38100" cap="sq">
              <a:solidFill>
                <a:srgbClr val="000000"/>
              </a:solidFill>
              <a:prstDash val="solid"/>
              <a:miter/>
            </a:ln>
          </p:spPr>
        </p:sp>
        <p:sp>
          <p:nvSpPr>
            <p:cNvPr name="TextBox 38" id="38"/>
            <p:cNvSpPr txBox="true"/>
            <p:nvPr/>
          </p:nvSpPr>
          <p:spPr>
            <a:xfrm>
              <a:off x="0" y="-38100"/>
              <a:ext cx="380283" cy="202125"/>
            </a:xfrm>
            <a:prstGeom prst="rect">
              <a:avLst/>
            </a:prstGeom>
          </p:spPr>
          <p:txBody>
            <a:bodyPr anchor="ctr" rtlCol="false" tIns="50800" lIns="50800" bIns="50800" rIns="50800"/>
            <a:lstStyle/>
            <a:p>
              <a:pPr algn="ctr">
                <a:lnSpc>
                  <a:spcPts val="2940"/>
                </a:lnSpc>
              </a:pPr>
            </a:p>
          </p:txBody>
        </p:sp>
      </p:grpSp>
      <p:grpSp>
        <p:nvGrpSpPr>
          <p:cNvPr name="Group 39" id="39"/>
          <p:cNvGrpSpPr/>
          <p:nvPr/>
        </p:nvGrpSpPr>
        <p:grpSpPr>
          <a:xfrm rot="0">
            <a:off x="3079444" y="4520717"/>
            <a:ext cx="2512875" cy="622783"/>
            <a:chOff x="0" y="0"/>
            <a:chExt cx="661827" cy="164025"/>
          </a:xfrm>
        </p:grpSpPr>
        <p:sp>
          <p:nvSpPr>
            <p:cNvPr name="Freeform 40" id="40"/>
            <p:cNvSpPr/>
            <p:nvPr/>
          </p:nvSpPr>
          <p:spPr>
            <a:xfrm flipH="false" flipV="false" rot="0">
              <a:off x="0" y="0"/>
              <a:ext cx="661827" cy="164025"/>
            </a:xfrm>
            <a:custGeom>
              <a:avLst/>
              <a:gdLst/>
              <a:ahLst/>
              <a:cxnLst/>
              <a:rect r="r" b="b" t="t" l="l"/>
              <a:pathLst>
                <a:path h="164025" w="661827">
                  <a:moveTo>
                    <a:pt x="0" y="0"/>
                  </a:moveTo>
                  <a:lnTo>
                    <a:pt x="661827" y="0"/>
                  </a:lnTo>
                  <a:lnTo>
                    <a:pt x="661827" y="164025"/>
                  </a:lnTo>
                  <a:lnTo>
                    <a:pt x="0" y="164025"/>
                  </a:lnTo>
                  <a:close/>
                </a:path>
              </a:pathLst>
            </a:custGeom>
            <a:solidFill>
              <a:srgbClr val="FFBEAA"/>
            </a:solidFill>
            <a:ln w="38100" cap="sq">
              <a:solidFill>
                <a:srgbClr val="000000"/>
              </a:solidFill>
              <a:prstDash val="solid"/>
              <a:miter/>
            </a:ln>
          </p:spPr>
        </p:sp>
        <p:sp>
          <p:nvSpPr>
            <p:cNvPr name="TextBox 41" id="41"/>
            <p:cNvSpPr txBox="true"/>
            <p:nvPr/>
          </p:nvSpPr>
          <p:spPr>
            <a:xfrm>
              <a:off x="0" y="-38100"/>
              <a:ext cx="661827" cy="202125"/>
            </a:xfrm>
            <a:prstGeom prst="rect">
              <a:avLst/>
            </a:prstGeom>
          </p:spPr>
          <p:txBody>
            <a:bodyPr anchor="ctr" rtlCol="false" tIns="50800" lIns="50800" bIns="50800" rIns="50800"/>
            <a:lstStyle/>
            <a:p>
              <a:pPr algn="ctr">
                <a:lnSpc>
                  <a:spcPts val="2940"/>
                </a:lnSpc>
              </a:pPr>
            </a:p>
          </p:txBody>
        </p:sp>
      </p:grpSp>
      <p:grpSp>
        <p:nvGrpSpPr>
          <p:cNvPr name="Group 42" id="42"/>
          <p:cNvGrpSpPr/>
          <p:nvPr/>
        </p:nvGrpSpPr>
        <p:grpSpPr>
          <a:xfrm rot="0">
            <a:off x="13401002" y="4520717"/>
            <a:ext cx="2664812" cy="622783"/>
            <a:chOff x="0" y="0"/>
            <a:chExt cx="701843" cy="164025"/>
          </a:xfrm>
        </p:grpSpPr>
        <p:sp>
          <p:nvSpPr>
            <p:cNvPr name="Freeform 43" id="43"/>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44" id="44"/>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45" id="45"/>
          <p:cNvGrpSpPr/>
          <p:nvPr/>
        </p:nvGrpSpPr>
        <p:grpSpPr>
          <a:xfrm rot="0">
            <a:off x="10736191" y="4520717"/>
            <a:ext cx="2664812" cy="622783"/>
            <a:chOff x="0" y="0"/>
            <a:chExt cx="701843" cy="164025"/>
          </a:xfrm>
        </p:grpSpPr>
        <p:sp>
          <p:nvSpPr>
            <p:cNvPr name="Freeform 46" id="46"/>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47" id="47"/>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48" id="48"/>
          <p:cNvGrpSpPr/>
          <p:nvPr/>
        </p:nvGrpSpPr>
        <p:grpSpPr>
          <a:xfrm rot="0">
            <a:off x="8094538" y="4520717"/>
            <a:ext cx="2664812" cy="622783"/>
            <a:chOff x="0" y="0"/>
            <a:chExt cx="701843" cy="164025"/>
          </a:xfrm>
        </p:grpSpPr>
        <p:sp>
          <p:nvSpPr>
            <p:cNvPr name="Freeform 49" id="49"/>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50" id="50"/>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51" id="51"/>
          <p:cNvGrpSpPr/>
          <p:nvPr/>
        </p:nvGrpSpPr>
        <p:grpSpPr>
          <a:xfrm rot="0">
            <a:off x="5592319" y="4520717"/>
            <a:ext cx="2525379" cy="622783"/>
            <a:chOff x="0" y="0"/>
            <a:chExt cx="665120" cy="164025"/>
          </a:xfrm>
        </p:grpSpPr>
        <p:sp>
          <p:nvSpPr>
            <p:cNvPr name="Freeform 52" id="52"/>
            <p:cNvSpPr/>
            <p:nvPr/>
          </p:nvSpPr>
          <p:spPr>
            <a:xfrm flipH="false" flipV="false" rot="0">
              <a:off x="0" y="0"/>
              <a:ext cx="665120" cy="164025"/>
            </a:xfrm>
            <a:custGeom>
              <a:avLst/>
              <a:gdLst/>
              <a:ahLst/>
              <a:cxnLst/>
              <a:rect r="r" b="b" t="t" l="l"/>
              <a:pathLst>
                <a:path h="164025" w="665120">
                  <a:moveTo>
                    <a:pt x="0" y="0"/>
                  </a:moveTo>
                  <a:lnTo>
                    <a:pt x="665120" y="0"/>
                  </a:lnTo>
                  <a:lnTo>
                    <a:pt x="665120" y="164025"/>
                  </a:lnTo>
                  <a:lnTo>
                    <a:pt x="0" y="164025"/>
                  </a:lnTo>
                  <a:close/>
                </a:path>
              </a:pathLst>
            </a:custGeom>
            <a:solidFill>
              <a:srgbClr val="D76B73"/>
            </a:solidFill>
            <a:ln w="38100" cap="sq">
              <a:solidFill>
                <a:srgbClr val="000000"/>
              </a:solidFill>
              <a:prstDash val="solid"/>
              <a:miter/>
            </a:ln>
          </p:spPr>
        </p:sp>
        <p:sp>
          <p:nvSpPr>
            <p:cNvPr name="TextBox 53" id="53"/>
            <p:cNvSpPr txBox="true"/>
            <p:nvPr/>
          </p:nvSpPr>
          <p:spPr>
            <a:xfrm>
              <a:off x="0" y="-38100"/>
              <a:ext cx="665120" cy="202125"/>
            </a:xfrm>
            <a:prstGeom prst="rect">
              <a:avLst/>
            </a:prstGeom>
          </p:spPr>
          <p:txBody>
            <a:bodyPr anchor="ctr" rtlCol="false" tIns="50800" lIns="50800" bIns="50800" rIns="50800"/>
            <a:lstStyle/>
            <a:p>
              <a:pPr algn="ctr">
                <a:lnSpc>
                  <a:spcPts val="2940"/>
                </a:lnSpc>
              </a:pPr>
            </a:p>
          </p:txBody>
        </p:sp>
      </p:grpSp>
      <p:grpSp>
        <p:nvGrpSpPr>
          <p:cNvPr name="Group 54" id="54"/>
          <p:cNvGrpSpPr/>
          <p:nvPr/>
        </p:nvGrpSpPr>
        <p:grpSpPr>
          <a:xfrm rot="0">
            <a:off x="3070817" y="5577224"/>
            <a:ext cx="2512875" cy="622783"/>
            <a:chOff x="0" y="0"/>
            <a:chExt cx="661827" cy="164025"/>
          </a:xfrm>
        </p:grpSpPr>
        <p:sp>
          <p:nvSpPr>
            <p:cNvPr name="Freeform 55" id="55"/>
            <p:cNvSpPr/>
            <p:nvPr/>
          </p:nvSpPr>
          <p:spPr>
            <a:xfrm flipH="false" flipV="false" rot="0">
              <a:off x="0" y="0"/>
              <a:ext cx="661827" cy="164025"/>
            </a:xfrm>
            <a:custGeom>
              <a:avLst/>
              <a:gdLst/>
              <a:ahLst/>
              <a:cxnLst/>
              <a:rect r="r" b="b" t="t" l="l"/>
              <a:pathLst>
                <a:path h="164025" w="661827">
                  <a:moveTo>
                    <a:pt x="0" y="0"/>
                  </a:moveTo>
                  <a:lnTo>
                    <a:pt x="661827" y="0"/>
                  </a:lnTo>
                  <a:lnTo>
                    <a:pt x="661827" y="164025"/>
                  </a:lnTo>
                  <a:lnTo>
                    <a:pt x="0" y="164025"/>
                  </a:lnTo>
                  <a:close/>
                </a:path>
              </a:pathLst>
            </a:custGeom>
            <a:solidFill>
              <a:srgbClr val="D76B73"/>
            </a:solidFill>
            <a:ln w="38100" cap="sq">
              <a:solidFill>
                <a:srgbClr val="000000"/>
              </a:solidFill>
              <a:prstDash val="solid"/>
              <a:miter/>
            </a:ln>
          </p:spPr>
        </p:sp>
        <p:sp>
          <p:nvSpPr>
            <p:cNvPr name="TextBox 56" id="56"/>
            <p:cNvSpPr txBox="true"/>
            <p:nvPr/>
          </p:nvSpPr>
          <p:spPr>
            <a:xfrm>
              <a:off x="0" y="-38100"/>
              <a:ext cx="661827" cy="202125"/>
            </a:xfrm>
            <a:prstGeom prst="rect">
              <a:avLst/>
            </a:prstGeom>
          </p:spPr>
          <p:txBody>
            <a:bodyPr anchor="ctr" rtlCol="false" tIns="50800" lIns="50800" bIns="50800" rIns="50800"/>
            <a:lstStyle/>
            <a:p>
              <a:pPr algn="ctr">
                <a:lnSpc>
                  <a:spcPts val="2940"/>
                </a:lnSpc>
              </a:pPr>
            </a:p>
          </p:txBody>
        </p:sp>
      </p:grpSp>
      <p:grpSp>
        <p:nvGrpSpPr>
          <p:cNvPr name="Group 57" id="57"/>
          <p:cNvGrpSpPr/>
          <p:nvPr/>
        </p:nvGrpSpPr>
        <p:grpSpPr>
          <a:xfrm rot="0">
            <a:off x="13392376" y="5577224"/>
            <a:ext cx="2664812" cy="622783"/>
            <a:chOff x="0" y="0"/>
            <a:chExt cx="701843" cy="164025"/>
          </a:xfrm>
        </p:grpSpPr>
        <p:sp>
          <p:nvSpPr>
            <p:cNvPr name="Freeform 58" id="58"/>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59" id="59"/>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60" id="60"/>
          <p:cNvGrpSpPr/>
          <p:nvPr/>
        </p:nvGrpSpPr>
        <p:grpSpPr>
          <a:xfrm rot="0">
            <a:off x="10727564" y="5577224"/>
            <a:ext cx="2664812" cy="622783"/>
            <a:chOff x="0" y="0"/>
            <a:chExt cx="701843" cy="164025"/>
          </a:xfrm>
        </p:grpSpPr>
        <p:sp>
          <p:nvSpPr>
            <p:cNvPr name="Freeform 61" id="61"/>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62" id="62"/>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63" id="63"/>
          <p:cNvGrpSpPr/>
          <p:nvPr/>
        </p:nvGrpSpPr>
        <p:grpSpPr>
          <a:xfrm rot="0">
            <a:off x="8085912" y="5577224"/>
            <a:ext cx="2664812" cy="622783"/>
            <a:chOff x="0" y="0"/>
            <a:chExt cx="701843" cy="164025"/>
          </a:xfrm>
        </p:grpSpPr>
        <p:sp>
          <p:nvSpPr>
            <p:cNvPr name="Freeform 64" id="64"/>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65" id="65"/>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66" id="66"/>
          <p:cNvGrpSpPr/>
          <p:nvPr/>
        </p:nvGrpSpPr>
        <p:grpSpPr>
          <a:xfrm rot="0">
            <a:off x="5583692" y="5577224"/>
            <a:ext cx="2525379" cy="622783"/>
            <a:chOff x="0" y="0"/>
            <a:chExt cx="665120" cy="164025"/>
          </a:xfrm>
        </p:grpSpPr>
        <p:sp>
          <p:nvSpPr>
            <p:cNvPr name="Freeform 67" id="67"/>
            <p:cNvSpPr/>
            <p:nvPr/>
          </p:nvSpPr>
          <p:spPr>
            <a:xfrm flipH="false" flipV="false" rot="0">
              <a:off x="0" y="0"/>
              <a:ext cx="665120" cy="164025"/>
            </a:xfrm>
            <a:custGeom>
              <a:avLst/>
              <a:gdLst/>
              <a:ahLst/>
              <a:cxnLst/>
              <a:rect r="r" b="b" t="t" l="l"/>
              <a:pathLst>
                <a:path h="164025" w="665120">
                  <a:moveTo>
                    <a:pt x="0" y="0"/>
                  </a:moveTo>
                  <a:lnTo>
                    <a:pt x="665120" y="0"/>
                  </a:lnTo>
                  <a:lnTo>
                    <a:pt x="665120" y="164025"/>
                  </a:lnTo>
                  <a:lnTo>
                    <a:pt x="0" y="164025"/>
                  </a:lnTo>
                  <a:close/>
                </a:path>
              </a:pathLst>
            </a:custGeom>
            <a:solidFill>
              <a:srgbClr val="FFBEAA"/>
            </a:solidFill>
            <a:ln w="38100" cap="sq">
              <a:solidFill>
                <a:srgbClr val="000000"/>
              </a:solidFill>
              <a:prstDash val="solid"/>
              <a:miter/>
            </a:ln>
          </p:spPr>
        </p:sp>
        <p:sp>
          <p:nvSpPr>
            <p:cNvPr name="TextBox 68" id="68"/>
            <p:cNvSpPr txBox="true"/>
            <p:nvPr/>
          </p:nvSpPr>
          <p:spPr>
            <a:xfrm>
              <a:off x="0" y="-38100"/>
              <a:ext cx="665120" cy="202125"/>
            </a:xfrm>
            <a:prstGeom prst="rect">
              <a:avLst/>
            </a:prstGeom>
          </p:spPr>
          <p:txBody>
            <a:bodyPr anchor="ctr" rtlCol="false" tIns="50800" lIns="50800" bIns="50800" rIns="50800"/>
            <a:lstStyle/>
            <a:p>
              <a:pPr algn="ctr">
                <a:lnSpc>
                  <a:spcPts val="2940"/>
                </a:lnSpc>
              </a:pPr>
            </a:p>
          </p:txBody>
        </p:sp>
      </p:grpSp>
      <p:grpSp>
        <p:nvGrpSpPr>
          <p:cNvPr name="Group 69" id="69"/>
          <p:cNvGrpSpPr/>
          <p:nvPr/>
        </p:nvGrpSpPr>
        <p:grpSpPr>
          <a:xfrm rot="0">
            <a:off x="3075131" y="6638157"/>
            <a:ext cx="2512875" cy="622783"/>
            <a:chOff x="0" y="0"/>
            <a:chExt cx="661827" cy="164025"/>
          </a:xfrm>
        </p:grpSpPr>
        <p:sp>
          <p:nvSpPr>
            <p:cNvPr name="Freeform 70" id="70"/>
            <p:cNvSpPr/>
            <p:nvPr/>
          </p:nvSpPr>
          <p:spPr>
            <a:xfrm flipH="false" flipV="false" rot="0">
              <a:off x="0" y="0"/>
              <a:ext cx="661827" cy="164025"/>
            </a:xfrm>
            <a:custGeom>
              <a:avLst/>
              <a:gdLst/>
              <a:ahLst/>
              <a:cxnLst/>
              <a:rect r="r" b="b" t="t" l="l"/>
              <a:pathLst>
                <a:path h="164025" w="661827">
                  <a:moveTo>
                    <a:pt x="0" y="0"/>
                  </a:moveTo>
                  <a:lnTo>
                    <a:pt x="661827" y="0"/>
                  </a:lnTo>
                  <a:lnTo>
                    <a:pt x="661827" y="164025"/>
                  </a:lnTo>
                  <a:lnTo>
                    <a:pt x="0" y="164025"/>
                  </a:lnTo>
                  <a:close/>
                </a:path>
              </a:pathLst>
            </a:custGeom>
            <a:solidFill>
              <a:srgbClr val="D76B73"/>
            </a:solidFill>
            <a:ln w="38100" cap="sq">
              <a:solidFill>
                <a:srgbClr val="000000"/>
              </a:solidFill>
              <a:prstDash val="solid"/>
              <a:miter/>
            </a:ln>
          </p:spPr>
        </p:sp>
        <p:sp>
          <p:nvSpPr>
            <p:cNvPr name="TextBox 71" id="71"/>
            <p:cNvSpPr txBox="true"/>
            <p:nvPr/>
          </p:nvSpPr>
          <p:spPr>
            <a:xfrm>
              <a:off x="0" y="-38100"/>
              <a:ext cx="661827" cy="202125"/>
            </a:xfrm>
            <a:prstGeom prst="rect">
              <a:avLst/>
            </a:prstGeom>
          </p:spPr>
          <p:txBody>
            <a:bodyPr anchor="ctr" rtlCol="false" tIns="50800" lIns="50800" bIns="50800" rIns="50800"/>
            <a:lstStyle/>
            <a:p>
              <a:pPr algn="ctr">
                <a:lnSpc>
                  <a:spcPts val="2940"/>
                </a:lnSpc>
              </a:pPr>
            </a:p>
          </p:txBody>
        </p:sp>
      </p:grpSp>
      <p:grpSp>
        <p:nvGrpSpPr>
          <p:cNvPr name="Group 72" id="72"/>
          <p:cNvGrpSpPr/>
          <p:nvPr/>
        </p:nvGrpSpPr>
        <p:grpSpPr>
          <a:xfrm rot="0">
            <a:off x="13396689" y="6638157"/>
            <a:ext cx="2664812" cy="622783"/>
            <a:chOff x="0" y="0"/>
            <a:chExt cx="701843" cy="164025"/>
          </a:xfrm>
        </p:grpSpPr>
        <p:sp>
          <p:nvSpPr>
            <p:cNvPr name="Freeform 73" id="73"/>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74" id="74"/>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75" id="75"/>
          <p:cNvGrpSpPr/>
          <p:nvPr/>
        </p:nvGrpSpPr>
        <p:grpSpPr>
          <a:xfrm rot="0">
            <a:off x="10731877" y="6638157"/>
            <a:ext cx="2664812" cy="622783"/>
            <a:chOff x="0" y="0"/>
            <a:chExt cx="701843" cy="164025"/>
          </a:xfrm>
        </p:grpSpPr>
        <p:sp>
          <p:nvSpPr>
            <p:cNvPr name="Freeform 76" id="76"/>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77" id="77"/>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78" id="78"/>
          <p:cNvGrpSpPr/>
          <p:nvPr/>
        </p:nvGrpSpPr>
        <p:grpSpPr>
          <a:xfrm rot="0">
            <a:off x="8090225" y="6638157"/>
            <a:ext cx="2664812" cy="622783"/>
            <a:chOff x="0" y="0"/>
            <a:chExt cx="701843" cy="164025"/>
          </a:xfrm>
        </p:grpSpPr>
        <p:sp>
          <p:nvSpPr>
            <p:cNvPr name="Freeform 79" id="79"/>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FFBEAA"/>
            </a:solidFill>
            <a:ln w="38100" cap="sq">
              <a:solidFill>
                <a:srgbClr val="000000"/>
              </a:solidFill>
              <a:prstDash val="solid"/>
              <a:miter/>
            </a:ln>
          </p:spPr>
        </p:sp>
        <p:sp>
          <p:nvSpPr>
            <p:cNvPr name="TextBox 80" id="80"/>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81" id="81"/>
          <p:cNvGrpSpPr/>
          <p:nvPr/>
        </p:nvGrpSpPr>
        <p:grpSpPr>
          <a:xfrm rot="0">
            <a:off x="5588006" y="6638157"/>
            <a:ext cx="2525379" cy="622783"/>
            <a:chOff x="0" y="0"/>
            <a:chExt cx="665120" cy="164025"/>
          </a:xfrm>
        </p:grpSpPr>
        <p:sp>
          <p:nvSpPr>
            <p:cNvPr name="Freeform 82" id="82"/>
            <p:cNvSpPr/>
            <p:nvPr/>
          </p:nvSpPr>
          <p:spPr>
            <a:xfrm flipH="false" flipV="false" rot="0">
              <a:off x="0" y="0"/>
              <a:ext cx="665120" cy="164025"/>
            </a:xfrm>
            <a:custGeom>
              <a:avLst/>
              <a:gdLst/>
              <a:ahLst/>
              <a:cxnLst/>
              <a:rect r="r" b="b" t="t" l="l"/>
              <a:pathLst>
                <a:path h="164025" w="665120">
                  <a:moveTo>
                    <a:pt x="0" y="0"/>
                  </a:moveTo>
                  <a:lnTo>
                    <a:pt x="665120" y="0"/>
                  </a:lnTo>
                  <a:lnTo>
                    <a:pt x="665120" y="164025"/>
                  </a:lnTo>
                  <a:lnTo>
                    <a:pt x="0" y="164025"/>
                  </a:lnTo>
                  <a:close/>
                </a:path>
              </a:pathLst>
            </a:custGeom>
            <a:solidFill>
              <a:srgbClr val="D76B73"/>
            </a:solidFill>
            <a:ln w="38100" cap="sq">
              <a:solidFill>
                <a:srgbClr val="000000"/>
              </a:solidFill>
              <a:prstDash val="solid"/>
              <a:miter/>
            </a:ln>
          </p:spPr>
        </p:sp>
        <p:sp>
          <p:nvSpPr>
            <p:cNvPr name="TextBox 83" id="83"/>
            <p:cNvSpPr txBox="true"/>
            <p:nvPr/>
          </p:nvSpPr>
          <p:spPr>
            <a:xfrm>
              <a:off x="0" y="-38100"/>
              <a:ext cx="665120" cy="202125"/>
            </a:xfrm>
            <a:prstGeom prst="rect">
              <a:avLst/>
            </a:prstGeom>
          </p:spPr>
          <p:txBody>
            <a:bodyPr anchor="ctr" rtlCol="false" tIns="50800" lIns="50800" bIns="50800" rIns="50800"/>
            <a:lstStyle/>
            <a:p>
              <a:pPr algn="ctr">
                <a:lnSpc>
                  <a:spcPts val="2940"/>
                </a:lnSpc>
              </a:pPr>
            </a:p>
          </p:txBody>
        </p:sp>
      </p:grpSp>
      <p:grpSp>
        <p:nvGrpSpPr>
          <p:cNvPr name="Group 84" id="84"/>
          <p:cNvGrpSpPr/>
          <p:nvPr/>
        </p:nvGrpSpPr>
        <p:grpSpPr>
          <a:xfrm rot="0">
            <a:off x="3075131" y="7699090"/>
            <a:ext cx="2512875" cy="622783"/>
            <a:chOff x="0" y="0"/>
            <a:chExt cx="661827" cy="164025"/>
          </a:xfrm>
        </p:grpSpPr>
        <p:sp>
          <p:nvSpPr>
            <p:cNvPr name="Freeform 85" id="85"/>
            <p:cNvSpPr/>
            <p:nvPr/>
          </p:nvSpPr>
          <p:spPr>
            <a:xfrm flipH="false" flipV="false" rot="0">
              <a:off x="0" y="0"/>
              <a:ext cx="661827" cy="164025"/>
            </a:xfrm>
            <a:custGeom>
              <a:avLst/>
              <a:gdLst/>
              <a:ahLst/>
              <a:cxnLst/>
              <a:rect r="r" b="b" t="t" l="l"/>
              <a:pathLst>
                <a:path h="164025" w="661827">
                  <a:moveTo>
                    <a:pt x="0" y="0"/>
                  </a:moveTo>
                  <a:lnTo>
                    <a:pt x="661827" y="0"/>
                  </a:lnTo>
                  <a:lnTo>
                    <a:pt x="661827" y="164025"/>
                  </a:lnTo>
                  <a:lnTo>
                    <a:pt x="0" y="164025"/>
                  </a:lnTo>
                  <a:close/>
                </a:path>
              </a:pathLst>
            </a:custGeom>
            <a:solidFill>
              <a:srgbClr val="D76B73"/>
            </a:solidFill>
            <a:ln w="38100" cap="sq">
              <a:solidFill>
                <a:srgbClr val="000000"/>
              </a:solidFill>
              <a:prstDash val="solid"/>
              <a:miter/>
            </a:ln>
          </p:spPr>
        </p:sp>
        <p:sp>
          <p:nvSpPr>
            <p:cNvPr name="TextBox 86" id="86"/>
            <p:cNvSpPr txBox="true"/>
            <p:nvPr/>
          </p:nvSpPr>
          <p:spPr>
            <a:xfrm>
              <a:off x="0" y="-38100"/>
              <a:ext cx="661827" cy="202125"/>
            </a:xfrm>
            <a:prstGeom prst="rect">
              <a:avLst/>
            </a:prstGeom>
          </p:spPr>
          <p:txBody>
            <a:bodyPr anchor="ctr" rtlCol="false" tIns="50800" lIns="50800" bIns="50800" rIns="50800"/>
            <a:lstStyle/>
            <a:p>
              <a:pPr algn="ctr">
                <a:lnSpc>
                  <a:spcPts val="2940"/>
                </a:lnSpc>
              </a:pPr>
            </a:p>
          </p:txBody>
        </p:sp>
      </p:grpSp>
      <p:grpSp>
        <p:nvGrpSpPr>
          <p:cNvPr name="Group 87" id="87"/>
          <p:cNvGrpSpPr/>
          <p:nvPr/>
        </p:nvGrpSpPr>
        <p:grpSpPr>
          <a:xfrm rot="0">
            <a:off x="13396689" y="7699090"/>
            <a:ext cx="2664812" cy="622783"/>
            <a:chOff x="0" y="0"/>
            <a:chExt cx="701843" cy="164025"/>
          </a:xfrm>
        </p:grpSpPr>
        <p:sp>
          <p:nvSpPr>
            <p:cNvPr name="Freeform 88" id="88"/>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89" id="89"/>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90" id="90"/>
          <p:cNvGrpSpPr/>
          <p:nvPr/>
        </p:nvGrpSpPr>
        <p:grpSpPr>
          <a:xfrm rot="0">
            <a:off x="10731877" y="7699090"/>
            <a:ext cx="2664812" cy="622783"/>
            <a:chOff x="0" y="0"/>
            <a:chExt cx="701843" cy="164025"/>
          </a:xfrm>
        </p:grpSpPr>
        <p:sp>
          <p:nvSpPr>
            <p:cNvPr name="Freeform 91" id="91"/>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FFBEAA"/>
            </a:solidFill>
            <a:ln w="38100" cap="sq">
              <a:solidFill>
                <a:srgbClr val="000000"/>
              </a:solidFill>
              <a:prstDash val="solid"/>
              <a:miter/>
            </a:ln>
          </p:spPr>
        </p:sp>
        <p:sp>
          <p:nvSpPr>
            <p:cNvPr name="TextBox 92" id="92"/>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93" id="93"/>
          <p:cNvGrpSpPr/>
          <p:nvPr/>
        </p:nvGrpSpPr>
        <p:grpSpPr>
          <a:xfrm rot="0">
            <a:off x="8090225" y="7699090"/>
            <a:ext cx="2664812" cy="622783"/>
            <a:chOff x="0" y="0"/>
            <a:chExt cx="701843" cy="164025"/>
          </a:xfrm>
        </p:grpSpPr>
        <p:sp>
          <p:nvSpPr>
            <p:cNvPr name="Freeform 94" id="94"/>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95" id="95"/>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96" id="96"/>
          <p:cNvGrpSpPr/>
          <p:nvPr/>
        </p:nvGrpSpPr>
        <p:grpSpPr>
          <a:xfrm rot="0">
            <a:off x="5588006" y="7699090"/>
            <a:ext cx="2525379" cy="622783"/>
            <a:chOff x="0" y="0"/>
            <a:chExt cx="665120" cy="164025"/>
          </a:xfrm>
        </p:grpSpPr>
        <p:sp>
          <p:nvSpPr>
            <p:cNvPr name="Freeform 97" id="97"/>
            <p:cNvSpPr/>
            <p:nvPr/>
          </p:nvSpPr>
          <p:spPr>
            <a:xfrm flipH="false" flipV="false" rot="0">
              <a:off x="0" y="0"/>
              <a:ext cx="665120" cy="164025"/>
            </a:xfrm>
            <a:custGeom>
              <a:avLst/>
              <a:gdLst/>
              <a:ahLst/>
              <a:cxnLst/>
              <a:rect r="r" b="b" t="t" l="l"/>
              <a:pathLst>
                <a:path h="164025" w="665120">
                  <a:moveTo>
                    <a:pt x="0" y="0"/>
                  </a:moveTo>
                  <a:lnTo>
                    <a:pt x="665120" y="0"/>
                  </a:lnTo>
                  <a:lnTo>
                    <a:pt x="665120" y="164025"/>
                  </a:lnTo>
                  <a:lnTo>
                    <a:pt x="0" y="164025"/>
                  </a:lnTo>
                  <a:close/>
                </a:path>
              </a:pathLst>
            </a:custGeom>
            <a:solidFill>
              <a:srgbClr val="D76B73"/>
            </a:solidFill>
            <a:ln w="38100" cap="sq">
              <a:solidFill>
                <a:srgbClr val="000000"/>
              </a:solidFill>
              <a:prstDash val="solid"/>
              <a:miter/>
            </a:ln>
          </p:spPr>
        </p:sp>
        <p:sp>
          <p:nvSpPr>
            <p:cNvPr name="TextBox 98" id="98"/>
            <p:cNvSpPr txBox="true"/>
            <p:nvPr/>
          </p:nvSpPr>
          <p:spPr>
            <a:xfrm>
              <a:off x="0" y="-38100"/>
              <a:ext cx="665120" cy="202125"/>
            </a:xfrm>
            <a:prstGeom prst="rect">
              <a:avLst/>
            </a:prstGeom>
          </p:spPr>
          <p:txBody>
            <a:bodyPr anchor="ctr" rtlCol="false" tIns="50800" lIns="50800" bIns="50800" rIns="50800"/>
            <a:lstStyle/>
            <a:p>
              <a:pPr algn="ctr">
                <a:lnSpc>
                  <a:spcPts val="2940"/>
                </a:lnSpc>
              </a:pPr>
            </a:p>
          </p:txBody>
        </p:sp>
      </p:grpSp>
      <p:grpSp>
        <p:nvGrpSpPr>
          <p:cNvPr name="Group 99" id="99"/>
          <p:cNvGrpSpPr/>
          <p:nvPr/>
        </p:nvGrpSpPr>
        <p:grpSpPr>
          <a:xfrm rot="0">
            <a:off x="3070817" y="8760023"/>
            <a:ext cx="2512875" cy="622783"/>
            <a:chOff x="0" y="0"/>
            <a:chExt cx="661827" cy="164025"/>
          </a:xfrm>
        </p:grpSpPr>
        <p:sp>
          <p:nvSpPr>
            <p:cNvPr name="Freeform 100" id="100"/>
            <p:cNvSpPr/>
            <p:nvPr/>
          </p:nvSpPr>
          <p:spPr>
            <a:xfrm flipH="false" flipV="false" rot="0">
              <a:off x="0" y="0"/>
              <a:ext cx="661827" cy="164025"/>
            </a:xfrm>
            <a:custGeom>
              <a:avLst/>
              <a:gdLst/>
              <a:ahLst/>
              <a:cxnLst/>
              <a:rect r="r" b="b" t="t" l="l"/>
              <a:pathLst>
                <a:path h="164025" w="661827">
                  <a:moveTo>
                    <a:pt x="0" y="0"/>
                  </a:moveTo>
                  <a:lnTo>
                    <a:pt x="661827" y="0"/>
                  </a:lnTo>
                  <a:lnTo>
                    <a:pt x="661827" y="164025"/>
                  </a:lnTo>
                  <a:lnTo>
                    <a:pt x="0" y="164025"/>
                  </a:lnTo>
                  <a:close/>
                </a:path>
              </a:pathLst>
            </a:custGeom>
            <a:solidFill>
              <a:srgbClr val="D76B73"/>
            </a:solidFill>
            <a:ln w="38100" cap="sq">
              <a:solidFill>
                <a:srgbClr val="000000"/>
              </a:solidFill>
              <a:prstDash val="solid"/>
              <a:miter/>
            </a:ln>
          </p:spPr>
        </p:sp>
        <p:sp>
          <p:nvSpPr>
            <p:cNvPr name="TextBox 101" id="101"/>
            <p:cNvSpPr txBox="true"/>
            <p:nvPr/>
          </p:nvSpPr>
          <p:spPr>
            <a:xfrm>
              <a:off x="0" y="-38100"/>
              <a:ext cx="661827" cy="202125"/>
            </a:xfrm>
            <a:prstGeom prst="rect">
              <a:avLst/>
            </a:prstGeom>
          </p:spPr>
          <p:txBody>
            <a:bodyPr anchor="ctr" rtlCol="false" tIns="50800" lIns="50800" bIns="50800" rIns="50800"/>
            <a:lstStyle/>
            <a:p>
              <a:pPr algn="ctr">
                <a:lnSpc>
                  <a:spcPts val="2940"/>
                </a:lnSpc>
              </a:pPr>
            </a:p>
          </p:txBody>
        </p:sp>
      </p:grpSp>
      <p:grpSp>
        <p:nvGrpSpPr>
          <p:cNvPr name="Group 102" id="102"/>
          <p:cNvGrpSpPr/>
          <p:nvPr/>
        </p:nvGrpSpPr>
        <p:grpSpPr>
          <a:xfrm rot="0">
            <a:off x="13392376" y="8760023"/>
            <a:ext cx="2664812" cy="622783"/>
            <a:chOff x="0" y="0"/>
            <a:chExt cx="701843" cy="164025"/>
          </a:xfrm>
        </p:grpSpPr>
        <p:sp>
          <p:nvSpPr>
            <p:cNvPr name="Freeform 103" id="103"/>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FFBEAA"/>
            </a:solidFill>
            <a:ln w="38100" cap="sq">
              <a:solidFill>
                <a:srgbClr val="000000"/>
              </a:solidFill>
              <a:prstDash val="solid"/>
              <a:miter/>
            </a:ln>
          </p:spPr>
        </p:sp>
        <p:sp>
          <p:nvSpPr>
            <p:cNvPr name="TextBox 104" id="104"/>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105" id="105"/>
          <p:cNvGrpSpPr/>
          <p:nvPr/>
        </p:nvGrpSpPr>
        <p:grpSpPr>
          <a:xfrm rot="0">
            <a:off x="10727564" y="8760023"/>
            <a:ext cx="2664812" cy="622783"/>
            <a:chOff x="0" y="0"/>
            <a:chExt cx="701843" cy="164025"/>
          </a:xfrm>
        </p:grpSpPr>
        <p:sp>
          <p:nvSpPr>
            <p:cNvPr name="Freeform 106" id="106"/>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107" id="107"/>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108" id="108"/>
          <p:cNvGrpSpPr/>
          <p:nvPr/>
        </p:nvGrpSpPr>
        <p:grpSpPr>
          <a:xfrm rot="0">
            <a:off x="8085912" y="8760023"/>
            <a:ext cx="2664812" cy="622783"/>
            <a:chOff x="0" y="0"/>
            <a:chExt cx="701843" cy="164025"/>
          </a:xfrm>
        </p:grpSpPr>
        <p:sp>
          <p:nvSpPr>
            <p:cNvPr name="Freeform 109" id="109"/>
            <p:cNvSpPr/>
            <p:nvPr/>
          </p:nvSpPr>
          <p:spPr>
            <a:xfrm flipH="false" flipV="false" rot="0">
              <a:off x="0" y="0"/>
              <a:ext cx="701843" cy="164025"/>
            </a:xfrm>
            <a:custGeom>
              <a:avLst/>
              <a:gdLst/>
              <a:ahLst/>
              <a:cxnLst/>
              <a:rect r="r" b="b" t="t" l="l"/>
              <a:pathLst>
                <a:path h="164025" w="701843">
                  <a:moveTo>
                    <a:pt x="0" y="0"/>
                  </a:moveTo>
                  <a:lnTo>
                    <a:pt x="701843" y="0"/>
                  </a:lnTo>
                  <a:lnTo>
                    <a:pt x="701843" y="164025"/>
                  </a:lnTo>
                  <a:lnTo>
                    <a:pt x="0" y="164025"/>
                  </a:lnTo>
                  <a:close/>
                </a:path>
              </a:pathLst>
            </a:custGeom>
            <a:solidFill>
              <a:srgbClr val="D76B73"/>
            </a:solidFill>
            <a:ln w="38100" cap="sq">
              <a:solidFill>
                <a:srgbClr val="000000"/>
              </a:solidFill>
              <a:prstDash val="solid"/>
              <a:miter/>
            </a:ln>
          </p:spPr>
        </p:sp>
        <p:sp>
          <p:nvSpPr>
            <p:cNvPr name="TextBox 110" id="110"/>
            <p:cNvSpPr txBox="true"/>
            <p:nvPr/>
          </p:nvSpPr>
          <p:spPr>
            <a:xfrm>
              <a:off x="0" y="-38100"/>
              <a:ext cx="701843" cy="202125"/>
            </a:xfrm>
            <a:prstGeom prst="rect">
              <a:avLst/>
            </a:prstGeom>
          </p:spPr>
          <p:txBody>
            <a:bodyPr anchor="ctr" rtlCol="false" tIns="50800" lIns="50800" bIns="50800" rIns="50800"/>
            <a:lstStyle/>
            <a:p>
              <a:pPr algn="ctr">
                <a:lnSpc>
                  <a:spcPts val="2940"/>
                </a:lnSpc>
              </a:pPr>
            </a:p>
          </p:txBody>
        </p:sp>
      </p:grpSp>
      <p:grpSp>
        <p:nvGrpSpPr>
          <p:cNvPr name="Group 111" id="111"/>
          <p:cNvGrpSpPr/>
          <p:nvPr/>
        </p:nvGrpSpPr>
        <p:grpSpPr>
          <a:xfrm rot="0">
            <a:off x="5583692" y="8760023"/>
            <a:ext cx="2525379" cy="622783"/>
            <a:chOff x="0" y="0"/>
            <a:chExt cx="665120" cy="164025"/>
          </a:xfrm>
        </p:grpSpPr>
        <p:sp>
          <p:nvSpPr>
            <p:cNvPr name="Freeform 112" id="112"/>
            <p:cNvSpPr/>
            <p:nvPr/>
          </p:nvSpPr>
          <p:spPr>
            <a:xfrm flipH="false" flipV="false" rot="0">
              <a:off x="0" y="0"/>
              <a:ext cx="665120" cy="164025"/>
            </a:xfrm>
            <a:custGeom>
              <a:avLst/>
              <a:gdLst/>
              <a:ahLst/>
              <a:cxnLst/>
              <a:rect r="r" b="b" t="t" l="l"/>
              <a:pathLst>
                <a:path h="164025" w="665120">
                  <a:moveTo>
                    <a:pt x="0" y="0"/>
                  </a:moveTo>
                  <a:lnTo>
                    <a:pt x="665120" y="0"/>
                  </a:lnTo>
                  <a:lnTo>
                    <a:pt x="665120" y="164025"/>
                  </a:lnTo>
                  <a:lnTo>
                    <a:pt x="0" y="164025"/>
                  </a:lnTo>
                  <a:close/>
                </a:path>
              </a:pathLst>
            </a:custGeom>
            <a:solidFill>
              <a:srgbClr val="D76B73"/>
            </a:solidFill>
            <a:ln w="38100" cap="sq">
              <a:solidFill>
                <a:srgbClr val="000000"/>
              </a:solidFill>
              <a:prstDash val="solid"/>
              <a:miter/>
            </a:ln>
          </p:spPr>
        </p:sp>
        <p:sp>
          <p:nvSpPr>
            <p:cNvPr name="TextBox 113" id="113"/>
            <p:cNvSpPr txBox="true"/>
            <p:nvPr/>
          </p:nvSpPr>
          <p:spPr>
            <a:xfrm>
              <a:off x="0" y="-38100"/>
              <a:ext cx="665120" cy="202125"/>
            </a:xfrm>
            <a:prstGeom prst="rect">
              <a:avLst/>
            </a:prstGeom>
          </p:spPr>
          <p:txBody>
            <a:bodyPr anchor="ctr" rtlCol="false" tIns="50800" lIns="50800" bIns="50800" rIns="50800"/>
            <a:lstStyle/>
            <a:p>
              <a:pPr algn="ctr">
                <a:lnSpc>
                  <a:spcPts val="2940"/>
                </a:lnSpc>
              </a:pPr>
            </a:p>
          </p:txBody>
        </p:sp>
      </p:grpSp>
      <p:grpSp>
        <p:nvGrpSpPr>
          <p:cNvPr name="Group 114" id="114"/>
          <p:cNvGrpSpPr/>
          <p:nvPr/>
        </p:nvGrpSpPr>
        <p:grpSpPr>
          <a:xfrm rot="0">
            <a:off x="6464830" y="1536464"/>
            <a:ext cx="1443889" cy="622783"/>
            <a:chOff x="0" y="0"/>
            <a:chExt cx="380283" cy="164025"/>
          </a:xfrm>
        </p:grpSpPr>
        <p:sp>
          <p:nvSpPr>
            <p:cNvPr name="Freeform 115" id="115"/>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FFBEAA"/>
            </a:solidFill>
            <a:ln w="38100" cap="sq">
              <a:solidFill>
                <a:srgbClr val="000000"/>
              </a:solidFill>
              <a:prstDash val="solid"/>
              <a:miter/>
            </a:ln>
          </p:spPr>
        </p:sp>
        <p:sp>
          <p:nvSpPr>
            <p:cNvPr name="TextBox 116" id="116"/>
            <p:cNvSpPr txBox="true"/>
            <p:nvPr/>
          </p:nvSpPr>
          <p:spPr>
            <a:xfrm>
              <a:off x="0" y="-38100"/>
              <a:ext cx="380283" cy="202125"/>
            </a:xfrm>
            <a:prstGeom prst="rect">
              <a:avLst/>
            </a:prstGeom>
          </p:spPr>
          <p:txBody>
            <a:bodyPr anchor="ctr" rtlCol="false" tIns="50800" lIns="50800" bIns="50800" rIns="50800"/>
            <a:lstStyle/>
            <a:p>
              <a:pPr algn="ctr">
                <a:lnSpc>
                  <a:spcPts val="2940"/>
                </a:lnSpc>
              </a:pPr>
              <a:r>
                <a:rPr lang="en-US" sz="2100">
                  <a:solidFill>
                    <a:srgbClr val="000000"/>
                  </a:solidFill>
                  <a:latin typeface="Canva Sans"/>
                </a:rPr>
                <a:t>test</a:t>
              </a:r>
            </a:p>
          </p:txBody>
        </p:sp>
      </p:grpSp>
      <p:grpSp>
        <p:nvGrpSpPr>
          <p:cNvPr name="Group 117" id="117"/>
          <p:cNvGrpSpPr/>
          <p:nvPr/>
        </p:nvGrpSpPr>
        <p:grpSpPr>
          <a:xfrm rot="0">
            <a:off x="9315462" y="1536464"/>
            <a:ext cx="1443889" cy="622783"/>
            <a:chOff x="0" y="0"/>
            <a:chExt cx="380283" cy="164025"/>
          </a:xfrm>
        </p:grpSpPr>
        <p:sp>
          <p:nvSpPr>
            <p:cNvPr name="Freeform 118" id="118"/>
            <p:cNvSpPr/>
            <p:nvPr/>
          </p:nvSpPr>
          <p:spPr>
            <a:xfrm flipH="false" flipV="false" rot="0">
              <a:off x="0" y="0"/>
              <a:ext cx="380283" cy="164025"/>
            </a:xfrm>
            <a:custGeom>
              <a:avLst/>
              <a:gdLst/>
              <a:ahLst/>
              <a:cxnLst/>
              <a:rect r="r" b="b" t="t" l="l"/>
              <a:pathLst>
                <a:path h="164025" w="380283">
                  <a:moveTo>
                    <a:pt x="0" y="0"/>
                  </a:moveTo>
                  <a:lnTo>
                    <a:pt x="380283" y="0"/>
                  </a:lnTo>
                  <a:lnTo>
                    <a:pt x="380283" y="164025"/>
                  </a:lnTo>
                  <a:lnTo>
                    <a:pt x="0" y="164025"/>
                  </a:lnTo>
                  <a:close/>
                </a:path>
              </a:pathLst>
            </a:custGeom>
            <a:solidFill>
              <a:srgbClr val="D76B73"/>
            </a:solidFill>
            <a:ln w="38100" cap="sq">
              <a:solidFill>
                <a:srgbClr val="000000"/>
              </a:solidFill>
              <a:prstDash val="solid"/>
              <a:miter/>
            </a:ln>
          </p:spPr>
        </p:sp>
        <p:sp>
          <p:nvSpPr>
            <p:cNvPr name="TextBox 119" id="119"/>
            <p:cNvSpPr txBox="true"/>
            <p:nvPr/>
          </p:nvSpPr>
          <p:spPr>
            <a:xfrm>
              <a:off x="0" y="-38100"/>
              <a:ext cx="380283" cy="202125"/>
            </a:xfrm>
            <a:prstGeom prst="rect">
              <a:avLst/>
            </a:prstGeom>
          </p:spPr>
          <p:txBody>
            <a:bodyPr anchor="ctr" rtlCol="false" tIns="50800" lIns="50800" bIns="50800" rIns="50800"/>
            <a:lstStyle/>
            <a:p>
              <a:pPr algn="ctr">
                <a:lnSpc>
                  <a:spcPts val="2940"/>
                </a:lnSpc>
              </a:pPr>
              <a:r>
                <a:rPr lang="en-US" sz="2100">
                  <a:solidFill>
                    <a:srgbClr val="000000"/>
                  </a:solidFill>
                  <a:latin typeface="Canva Sans"/>
                </a:rPr>
                <a:t>train</a:t>
              </a:r>
            </a:p>
          </p:txBody>
        </p:sp>
      </p:grpSp>
      <p:sp>
        <p:nvSpPr>
          <p:cNvPr name="TextBox 120" id="120"/>
          <p:cNvSpPr txBox="true"/>
          <p:nvPr/>
        </p:nvSpPr>
        <p:spPr>
          <a:xfrm rot="0">
            <a:off x="3713940" y="217482"/>
            <a:ext cx="10860119" cy="755015"/>
          </a:xfrm>
          <a:prstGeom prst="rect">
            <a:avLst/>
          </a:prstGeom>
        </p:spPr>
        <p:txBody>
          <a:bodyPr anchor="t" rtlCol="false" tIns="0" lIns="0" bIns="0" rIns="0">
            <a:spAutoFit/>
          </a:bodyPr>
          <a:lstStyle/>
          <a:p>
            <a:pPr algn="ctr">
              <a:lnSpc>
                <a:spcPts val="6160"/>
              </a:lnSpc>
              <a:spcBef>
                <a:spcPct val="0"/>
              </a:spcBef>
            </a:pPr>
            <a:r>
              <a:rPr lang="en-US" sz="4400">
                <a:solidFill>
                  <a:srgbClr val="FAEFE4"/>
                </a:solidFill>
                <a:latin typeface="Bobby Jones"/>
              </a:rPr>
              <a:t>NESTED CROSS VALIDATION</a:t>
            </a:r>
          </a:p>
        </p:txBody>
      </p:sp>
      <p:sp>
        <p:nvSpPr>
          <p:cNvPr name="Freeform 121" id="121"/>
          <p:cNvSpPr/>
          <p:nvPr/>
        </p:nvSpPr>
        <p:spPr>
          <a:xfrm flipH="false" flipV="false" rot="-5474289">
            <a:off x="17464230" y="8174888"/>
            <a:ext cx="1903149" cy="2272417"/>
          </a:xfrm>
          <a:custGeom>
            <a:avLst/>
            <a:gdLst/>
            <a:ahLst/>
            <a:cxnLst/>
            <a:rect r="r" b="b" t="t" l="l"/>
            <a:pathLst>
              <a:path h="2272417" w="1903149">
                <a:moveTo>
                  <a:pt x="0" y="0"/>
                </a:moveTo>
                <a:lnTo>
                  <a:pt x="1903150" y="0"/>
                </a:lnTo>
                <a:lnTo>
                  <a:pt x="1903150" y="2272417"/>
                </a:lnTo>
                <a:lnTo>
                  <a:pt x="0" y="22724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2" id="122"/>
          <p:cNvSpPr/>
          <p:nvPr/>
        </p:nvSpPr>
        <p:spPr>
          <a:xfrm flipH="false" flipV="false" rot="5400000">
            <a:off x="-1330808" y="9295315"/>
            <a:ext cx="2661617" cy="998106"/>
          </a:xfrm>
          <a:custGeom>
            <a:avLst/>
            <a:gdLst/>
            <a:ahLst/>
            <a:cxnLst/>
            <a:rect r="r" b="b" t="t" l="l"/>
            <a:pathLst>
              <a:path h="998106" w="2661617">
                <a:moveTo>
                  <a:pt x="0" y="0"/>
                </a:moveTo>
                <a:lnTo>
                  <a:pt x="2661616" y="0"/>
                </a:lnTo>
                <a:lnTo>
                  <a:pt x="2661616" y="998107"/>
                </a:lnTo>
                <a:lnTo>
                  <a:pt x="0" y="9981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3" id="123"/>
          <p:cNvSpPr/>
          <p:nvPr/>
        </p:nvSpPr>
        <p:spPr>
          <a:xfrm flipH="false" flipV="false" rot="0">
            <a:off x="-657566" y="-282544"/>
            <a:ext cx="1278328" cy="920396"/>
          </a:xfrm>
          <a:custGeom>
            <a:avLst/>
            <a:gdLst/>
            <a:ahLst/>
            <a:cxnLst/>
            <a:rect r="r" b="b" t="t" l="l"/>
            <a:pathLst>
              <a:path h="920396" w="1278328">
                <a:moveTo>
                  <a:pt x="0" y="0"/>
                </a:moveTo>
                <a:lnTo>
                  <a:pt x="1278329" y="0"/>
                </a:lnTo>
                <a:lnTo>
                  <a:pt x="1278329" y="920396"/>
                </a:lnTo>
                <a:lnTo>
                  <a:pt x="0" y="9203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336815">
            <a:off x="-900715" y="-152973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64103">
            <a:off x="16868394" y="7132682"/>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72497"/>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53607" y="739351"/>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45974" y="8267446"/>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658474" y="7855724"/>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88568" y="8419691"/>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339197" y="268633"/>
            <a:ext cx="2414918" cy="1267832"/>
          </a:xfrm>
          <a:custGeom>
            <a:avLst/>
            <a:gdLst/>
            <a:ahLst/>
            <a:cxnLst/>
            <a:rect r="r" b="b" t="t" l="l"/>
            <a:pathLst>
              <a:path h="1267832" w="2414918">
                <a:moveTo>
                  <a:pt x="0" y="0"/>
                </a:moveTo>
                <a:lnTo>
                  <a:pt x="2414917" y="0"/>
                </a:lnTo>
                <a:lnTo>
                  <a:pt x="2414917" y="1267831"/>
                </a:lnTo>
                <a:lnTo>
                  <a:pt x="0" y="12678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74012" y="2744954"/>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892747" y="3829397"/>
            <a:ext cx="2790507" cy="2738185"/>
          </a:xfrm>
          <a:custGeom>
            <a:avLst/>
            <a:gdLst/>
            <a:ahLst/>
            <a:cxnLst/>
            <a:rect r="r" b="b" t="t" l="l"/>
            <a:pathLst>
              <a:path h="2738185" w="2790507">
                <a:moveTo>
                  <a:pt x="0" y="0"/>
                </a:moveTo>
                <a:lnTo>
                  <a:pt x="2790506" y="0"/>
                </a:lnTo>
                <a:lnTo>
                  <a:pt x="2790506"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851989" y="6276848"/>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aphicFrame>
        <p:nvGraphicFramePr>
          <p:cNvPr name="Table 13" id="13"/>
          <p:cNvGraphicFramePr>
            <a:graphicFrameLocks noGrp="true"/>
          </p:cNvGraphicFramePr>
          <p:nvPr/>
        </p:nvGraphicFramePr>
        <p:xfrm>
          <a:off x="2359857" y="3554392"/>
          <a:ext cx="13269135" cy="2486025"/>
        </p:xfrm>
        <a:graphic>
          <a:graphicData uri="http://schemas.openxmlformats.org/drawingml/2006/table">
            <a:tbl>
              <a:tblPr/>
              <a:tblGrid>
                <a:gridCol w="4634105"/>
                <a:gridCol w="4414959"/>
                <a:gridCol w="4220072"/>
              </a:tblGrid>
              <a:tr h="1150396">
                <a:tc>
                  <a:txBody>
                    <a:bodyPr anchor="t" rtlCol="false"/>
                    <a:lstStyle/>
                    <a:p>
                      <a:pPr algn="ctr">
                        <a:lnSpc>
                          <a:spcPts val="4899"/>
                        </a:lnSpc>
                        <a:defRPr/>
                      </a:pPr>
                      <a:r>
                        <a:rPr lang="en-US" sz="3499">
                          <a:solidFill>
                            <a:srgbClr val="FAEFE4"/>
                          </a:solidFill>
                          <a:latin typeface="Bobby Jones"/>
                        </a:rPr>
                        <a:t>Logistic Regression</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FAEFE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solidFill>
                      <a:srgbClr val="A15C64"/>
                    </a:solidFill>
                  </a:tcPr>
                </a:tc>
                <a:tc>
                  <a:txBody>
                    <a:bodyPr anchor="t" rtlCol="false"/>
                    <a:lstStyle/>
                    <a:p>
                      <a:pPr algn="ctr">
                        <a:lnSpc>
                          <a:spcPts val="4899"/>
                        </a:lnSpc>
                        <a:defRPr/>
                      </a:pPr>
                      <a:r>
                        <a:rPr lang="en-US" sz="3499">
                          <a:solidFill>
                            <a:srgbClr val="FAEFE4"/>
                          </a:solidFill>
                          <a:latin typeface="Bobby Jones"/>
                        </a:rPr>
                        <a:t>Decision Tree</a:t>
                      </a:r>
                      <a:endParaRPr lang="en-US" sz="1100"/>
                    </a:p>
                  </a:txBody>
                  <a:tcPr marL="190500" marR="190500" marT="190500" marB="190500" anchor="ctr">
                    <a:lnL cmpd="sng" algn="ctr" cap="flat" w="57150">
                      <a:solidFill>
                        <a:srgbClr val="FAEFE4"/>
                      </a:solidFill>
                      <a:prstDash val="solid"/>
                      <a:round/>
                      <a:headEnd type="none" w="med" len="med"/>
                      <a:tailEnd type="none" w="med" len="med"/>
                    </a:lnL>
                    <a:lnR cmpd="sng" algn="ctr" cap="flat" w="57150">
                      <a:solidFill>
                        <a:srgbClr val="FAEFE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solidFill>
                      <a:srgbClr val="A15C64"/>
                    </a:solidFill>
                  </a:tcPr>
                </a:tc>
                <a:tc>
                  <a:txBody>
                    <a:bodyPr anchor="t" rtlCol="false"/>
                    <a:lstStyle/>
                    <a:p>
                      <a:pPr algn="ctr">
                        <a:lnSpc>
                          <a:spcPts val="4899"/>
                        </a:lnSpc>
                        <a:defRPr/>
                      </a:pPr>
                      <a:r>
                        <a:rPr lang="en-US" sz="3499">
                          <a:solidFill>
                            <a:srgbClr val="FAEFE4"/>
                          </a:solidFill>
                          <a:latin typeface="Bobby Jones"/>
                        </a:rPr>
                        <a:t>Random Forest</a:t>
                      </a:r>
                      <a:endParaRPr lang="en-US" sz="1100"/>
                    </a:p>
                  </a:txBody>
                  <a:tcPr marL="190500" marR="190500" marT="190500" marB="190500" anchor="ctr">
                    <a:lnL cmpd="sng" algn="ctr" cap="flat" w="57150">
                      <a:solidFill>
                        <a:srgbClr val="FAEFE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solidFill>
                      <a:srgbClr val="A15C64"/>
                    </a:solidFill>
                  </a:tcPr>
                </a:tc>
              </a:tr>
              <a:tr h="1335629">
                <a:tc>
                  <a:txBody>
                    <a:bodyPr anchor="t" rtlCol="false"/>
                    <a:lstStyle/>
                    <a:p>
                      <a:pPr algn="ctr">
                        <a:lnSpc>
                          <a:spcPts val="5599"/>
                        </a:lnSpc>
                        <a:defRPr/>
                      </a:pPr>
                      <a:r>
                        <a:rPr lang="en-US" sz="3999">
                          <a:solidFill>
                            <a:srgbClr val="A2272C"/>
                          </a:solidFill>
                          <a:latin typeface="Bobby Jones"/>
                        </a:rPr>
                        <a:t>0.721</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tcPr>
                </a:tc>
                <a:tc>
                  <a:txBody>
                    <a:bodyPr anchor="t" rtlCol="false"/>
                    <a:lstStyle/>
                    <a:p>
                      <a:pPr algn="ctr">
                        <a:lnSpc>
                          <a:spcPts val="6299"/>
                        </a:lnSpc>
                        <a:defRPr/>
                      </a:pPr>
                      <a:r>
                        <a:rPr lang="en-US" sz="4499">
                          <a:solidFill>
                            <a:srgbClr val="A2272C"/>
                          </a:solidFill>
                          <a:latin typeface="Bobby Jones"/>
                        </a:rPr>
                        <a:t>0.625</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tcPr>
                </a:tc>
                <a:tc>
                  <a:txBody>
                    <a:bodyPr anchor="t" rtlCol="false"/>
                    <a:lstStyle/>
                    <a:p>
                      <a:pPr algn="ctr">
                        <a:lnSpc>
                          <a:spcPts val="6299"/>
                        </a:lnSpc>
                        <a:defRPr/>
                      </a:pPr>
                      <a:r>
                        <a:rPr lang="en-US" sz="4499">
                          <a:solidFill>
                            <a:srgbClr val="A2272C"/>
                          </a:solidFill>
                          <a:latin typeface="Bobby Jones"/>
                        </a:rPr>
                        <a:t>0.708</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tcPr>
                </a:tc>
              </a:tr>
            </a:tbl>
          </a:graphicData>
        </a:graphic>
      </p:graphicFrame>
      <p:grpSp>
        <p:nvGrpSpPr>
          <p:cNvPr name="Group 14" id="14"/>
          <p:cNvGrpSpPr/>
          <p:nvPr/>
        </p:nvGrpSpPr>
        <p:grpSpPr>
          <a:xfrm rot="0">
            <a:off x="8781802" y="786398"/>
            <a:ext cx="6852544" cy="2063399"/>
            <a:chOff x="0" y="0"/>
            <a:chExt cx="1804785" cy="543447"/>
          </a:xfrm>
        </p:grpSpPr>
        <p:sp>
          <p:nvSpPr>
            <p:cNvPr name="Freeform 15" id="15"/>
            <p:cNvSpPr/>
            <p:nvPr/>
          </p:nvSpPr>
          <p:spPr>
            <a:xfrm flipH="false" flipV="false" rot="0">
              <a:off x="0" y="0"/>
              <a:ext cx="1804785" cy="543447"/>
            </a:xfrm>
            <a:custGeom>
              <a:avLst/>
              <a:gdLst/>
              <a:ahLst/>
              <a:cxnLst/>
              <a:rect r="r" b="b" t="t" l="l"/>
              <a:pathLst>
                <a:path h="543447" w="1804785">
                  <a:moveTo>
                    <a:pt x="57619" y="0"/>
                  </a:moveTo>
                  <a:lnTo>
                    <a:pt x="1747166" y="0"/>
                  </a:lnTo>
                  <a:cubicBezTo>
                    <a:pt x="1778988" y="0"/>
                    <a:pt x="1804785" y="25797"/>
                    <a:pt x="1804785" y="57619"/>
                  </a:cubicBezTo>
                  <a:lnTo>
                    <a:pt x="1804785" y="485828"/>
                  </a:lnTo>
                  <a:cubicBezTo>
                    <a:pt x="1804785" y="501109"/>
                    <a:pt x="1798715" y="515765"/>
                    <a:pt x="1787909" y="526571"/>
                  </a:cubicBezTo>
                  <a:cubicBezTo>
                    <a:pt x="1777103" y="537376"/>
                    <a:pt x="1762448" y="543447"/>
                    <a:pt x="1747166" y="543447"/>
                  </a:cubicBezTo>
                  <a:lnTo>
                    <a:pt x="57619" y="543447"/>
                  </a:lnTo>
                  <a:cubicBezTo>
                    <a:pt x="42338" y="543447"/>
                    <a:pt x="27682" y="537376"/>
                    <a:pt x="16876" y="526571"/>
                  </a:cubicBezTo>
                  <a:cubicBezTo>
                    <a:pt x="6071" y="515765"/>
                    <a:pt x="0" y="501109"/>
                    <a:pt x="0" y="485828"/>
                  </a:cubicBezTo>
                  <a:lnTo>
                    <a:pt x="0" y="57619"/>
                  </a:lnTo>
                  <a:cubicBezTo>
                    <a:pt x="0" y="42338"/>
                    <a:pt x="6071" y="27682"/>
                    <a:pt x="16876" y="16876"/>
                  </a:cubicBezTo>
                  <a:cubicBezTo>
                    <a:pt x="27682" y="6071"/>
                    <a:pt x="42338" y="0"/>
                    <a:pt x="57619" y="0"/>
                  </a:cubicBezTo>
                  <a:close/>
                </a:path>
              </a:pathLst>
            </a:custGeom>
            <a:solidFill>
              <a:srgbClr val="D76B73"/>
            </a:solidFill>
          </p:spPr>
        </p:sp>
        <p:sp>
          <p:nvSpPr>
            <p:cNvPr name="TextBox 16" id="16"/>
            <p:cNvSpPr txBox="true"/>
            <p:nvPr/>
          </p:nvSpPr>
          <p:spPr>
            <a:xfrm>
              <a:off x="0" y="-57150"/>
              <a:ext cx="1804785" cy="600597"/>
            </a:xfrm>
            <a:prstGeom prst="rect">
              <a:avLst/>
            </a:prstGeom>
          </p:spPr>
          <p:txBody>
            <a:bodyPr anchor="ctr" rtlCol="false" tIns="50800" lIns="50800" bIns="50800" rIns="50800"/>
            <a:lstStyle/>
            <a:p>
              <a:pPr algn="ctr">
                <a:lnSpc>
                  <a:spcPts val="3639"/>
                </a:lnSpc>
              </a:pPr>
            </a:p>
          </p:txBody>
        </p:sp>
      </p:grpSp>
      <p:graphicFrame>
        <p:nvGraphicFramePr>
          <p:cNvPr name="Table 17" id="17"/>
          <p:cNvGraphicFramePr>
            <a:graphicFrameLocks noGrp="true"/>
          </p:cNvGraphicFramePr>
          <p:nvPr/>
        </p:nvGraphicFramePr>
        <p:xfrm>
          <a:off x="4649671" y="6567582"/>
          <a:ext cx="8658792" cy="2486025"/>
        </p:xfrm>
        <a:graphic>
          <a:graphicData uri="http://schemas.openxmlformats.org/drawingml/2006/table">
            <a:tbl>
              <a:tblPr/>
              <a:tblGrid>
                <a:gridCol w="4399243"/>
                <a:gridCol w="4259549"/>
              </a:tblGrid>
              <a:tr h="1150396">
                <a:tc>
                  <a:txBody>
                    <a:bodyPr anchor="t" rtlCol="false"/>
                    <a:lstStyle/>
                    <a:p>
                      <a:pPr algn="ctr">
                        <a:lnSpc>
                          <a:spcPts val="4899"/>
                        </a:lnSpc>
                        <a:defRPr/>
                      </a:pPr>
                      <a:r>
                        <a:rPr lang="en-US" sz="3499">
                          <a:solidFill>
                            <a:srgbClr val="FAEFE4"/>
                          </a:solidFill>
                          <a:latin typeface="Bobby Jones"/>
                        </a:rPr>
                        <a:t>XGBClassifier</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FAEFE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solidFill>
                      <a:srgbClr val="A15C64"/>
                    </a:solidFill>
                  </a:tcPr>
                </a:tc>
                <a:tc>
                  <a:txBody>
                    <a:bodyPr anchor="t" rtlCol="false"/>
                    <a:lstStyle/>
                    <a:p>
                      <a:pPr algn="ctr">
                        <a:lnSpc>
                          <a:spcPts val="4200"/>
                        </a:lnSpc>
                        <a:defRPr/>
                      </a:pPr>
                      <a:r>
                        <a:rPr lang="en-US" sz="3000">
                          <a:solidFill>
                            <a:srgbClr val="FAEFE4"/>
                          </a:solidFill>
                          <a:latin typeface="Bobby Jones"/>
                        </a:rPr>
                        <a:t>KNeighborsClassifier</a:t>
                      </a:r>
                      <a:endParaRPr lang="en-US" sz="1100"/>
                    </a:p>
                  </a:txBody>
                  <a:tcPr marL="190500" marR="190500" marT="190500" marB="190500" anchor="ctr">
                    <a:lnL cmpd="sng" algn="ctr" cap="flat" w="57150">
                      <a:solidFill>
                        <a:srgbClr val="FAEFE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solidFill>
                      <a:srgbClr val="A15C64"/>
                    </a:solidFill>
                  </a:tcPr>
                </a:tc>
              </a:tr>
              <a:tr h="1335629">
                <a:tc>
                  <a:txBody>
                    <a:bodyPr anchor="t" rtlCol="false"/>
                    <a:lstStyle/>
                    <a:p>
                      <a:pPr algn="ctr">
                        <a:lnSpc>
                          <a:spcPts val="6299"/>
                        </a:lnSpc>
                        <a:defRPr/>
                      </a:pPr>
                      <a:r>
                        <a:rPr lang="en-US" sz="4499">
                          <a:solidFill>
                            <a:srgbClr val="A2272C"/>
                          </a:solidFill>
                          <a:latin typeface="Bobby Jones"/>
                        </a:rPr>
                        <a:t>0.724</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tcPr>
                </a:tc>
                <a:tc>
                  <a:txBody>
                    <a:bodyPr anchor="t" rtlCol="false"/>
                    <a:lstStyle/>
                    <a:p>
                      <a:pPr algn="ctr">
                        <a:lnSpc>
                          <a:spcPts val="6299"/>
                        </a:lnSpc>
                        <a:defRPr/>
                      </a:pPr>
                      <a:r>
                        <a:rPr lang="en-US" sz="4499">
                          <a:solidFill>
                            <a:srgbClr val="A2272C"/>
                          </a:solidFill>
                          <a:latin typeface="Bobby Jones"/>
                        </a:rPr>
                        <a:t>0.721</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tcPr>
                </a:tc>
              </a:tr>
            </a:tbl>
          </a:graphicData>
        </a:graphic>
      </p:graphicFrame>
      <p:grpSp>
        <p:nvGrpSpPr>
          <p:cNvPr name="Group 18" id="18"/>
          <p:cNvGrpSpPr/>
          <p:nvPr/>
        </p:nvGrpSpPr>
        <p:grpSpPr>
          <a:xfrm rot="0">
            <a:off x="7671634" y="1310926"/>
            <a:ext cx="767016" cy="76701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A15C64"/>
            </a:solidFill>
          </p:spPr>
        </p:sp>
        <p:sp>
          <p:nvSpPr>
            <p:cNvPr name="TextBox 20" id="20"/>
            <p:cNvSpPr txBox="true"/>
            <p:nvPr/>
          </p:nvSpPr>
          <p:spPr>
            <a:xfrm>
              <a:off x="0" y="165100"/>
              <a:ext cx="711200" cy="444500"/>
            </a:xfrm>
            <a:prstGeom prst="rect">
              <a:avLst/>
            </a:prstGeom>
          </p:spPr>
          <p:txBody>
            <a:bodyPr anchor="ctr" rtlCol="false" tIns="50800" lIns="50800" bIns="50800" rIns="50800"/>
            <a:lstStyle/>
            <a:p>
              <a:pPr algn="ctr">
                <a:lnSpc>
                  <a:spcPts val="2940"/>
                </a:lnSpc>
              </a:pPr>
            </a:p>
          </p:txBody>
        </p:sp>
      </p:grpSp>
      <p:sp>
        <p:nvSpPr>
          <p:cNvPr name="TextBox 21" id="21"/>
          <p:cNvSpPr txBox="true"/>
          <p:nvPr/>
        </p:nvSpPr>
        <p:spPr>
          <a:xfrm rot="0">
            <a:off x="2660284" y="548851"/>
            <a:ext cx="5394858" cy="1529090"/>
          </a:xfrm>
          <a:prstGeom prst="rect">
            <a:avLst/>
          </a:prstGeom>
        </p:spPr>
        <p:txBody>
          <a:bodyPr anchor="t" rtlCol="false" tIns="0" lIns="0" bIns="0" rIns="0">
            <a:spAutoFit/>
          </a:bodyPr>
          <a:lstStyle/>
          <a:p>
            <a:pPr algn="ctr">
              <a:lnSpc>
                <a:spcPts val="12319"/>
              </a:lnSpc>
              <a:spcBef>
                <a:spcPct val="0"/>
              </a:spcBef>
            </a:pPr>
            <a:r>
              <a:rPr lang="en-US" sz="8799">
                <a:solidFill>
                  <a:srgbClr val="A15C64"/>
                </a:solidFill>
                <a:latin typeface="Bobby Jones"/>
              </a:rPr>
              <a:t>RESULTS</a:t>
            </a:r>
          </a:p>
        </p:txBody>
      </p:sp>
      <p:sp>
        <p:nvSpPr>
          <p:cNvPr name="TextBox 22" id="22"/>
          <p:cNvSpPr txBox="true"/>
          <p:nvPr/>
        </p:nvSpPr>
        <p:spPr>
          <a:xfrm rot="0">
            <a:off x="8965909" y="996986"/>
            <a:ext cx="6519603" cy="1562100"/>
          </a:xfrm>
          <a:prstGeom prst="rect">
            <a:avLst/>
          </a:prstGeom>
        </p:spPr>
        <p:txBody>
          <a:bodyPr anchor="t" rtlCol="false" tIns="0" lIns="0" bIns="0" rIns="0">
            <a:spAutoFit/>
          </a:bodyPr>
          <a:lstStyle/>
          <a:p>
            <a:pPr algn="ctr">
              <a:lnSpc>
                <a:spcPts val="4199"/>
              </a:lnSpc>
            </a:pPr>
            <a:r>
              <a:rPr lang="en-US" sz="2999" spc="29">
                <a:solidFill>
                  <a:srgbClr val="FAEFE4"/>
                </a:solidFill>
                <a:latin typeface="Bobby Jones"/>
              </a:rPr>
              <a:t>Logistic Regression, XGBClassifier and KNeighborsClassifier seems to perform the best.</a:t>
            </a:r>
          </a:p>
        </p:txBody>
      </p:sp>
      <p:sp>
        <p:nvSpPr>
          <p:cNvPr name="TextBox 23" id="23"/>
          <p:cNvSpPr txBox="true"/>
          <p:nvPr/>
        </p:nvSpPr>
        <p:spPr>
          <a:xfrm rot="0">
            <a:off x="2571484" y="1815700"/>
            <a:ext cx="5394858" cy="863602"/>
          </a:xfrm>
          <a:prstGeom prst="rect">
            <a:avLst/>
          </a:prstGeom>
        </p:spPr>
        <p:txBody>
          <a:bodyPr anchor="t" rtlCol="false" tIns="0" lIns="0" bIns="0" rIns="0">
            <a:spAutoFit/>
          </a:bodyPr>
          <a:lstStyle/>
          <a:p>
            <a:pPr algn="ctr">
              <a:lnSpc>
                <a:spcPts val="6999"/>
              </a:lnSpc>
              <a:spcBef>
                <a:spcPct val="0"/>
              </a:spcBef>
            </a:pPr>
            <a:r>
              <a:rPr lang="en-US" sz="4999">
                <a:solidFill>
                  <a:srgbClr val="A15C64"/>
                </a:solidFill>
                <a:latin typeface="Bobby Jones"/>
              </a:rPr>
              <a:t>(ACCURACY)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A15C64"/>
        </a:solidFill>
      </p:bgPr>
    </p:bg>
    <p:spTree>
      <p:nvGrpSpPr>
        <p:cNvPr id="1" name=""/>
        <p:cNvGrpSpPr/>
        <p:nvPr/>
      </p:nvGrpSpPr>
      <p:grpSpPr>
        <a:xfrm>
          <a:off x="0" y="0"/>
          <a:ext cx="0" cy="0"/>
          <a:chOff x="0" y="0"/>
          <a:chExt cx="0" cy="0"/>
        </a:xfrm>
      </p:grpSpPr>
      <p:sp>
        <p:nvSpPr>
          <p:cNvPr name="Freeform 2" id="2"/>
          <p:cNvSpPr/>
          <p:nvPr/>
        </p:nvSpPr>
        <p:spPr>
          <a:xfrm flipH="false" flipV="false" rot="0">
            <a:off x="-682235" y="-750585"/>
            <a:ext cx="3421871" cy="4145438"/>
          </a:xfrm>
          <a:custGeom>
            <a:avLst/>
            <a:gdLst/>
            <a:ahLst/>
            <a:cxnLst/>
            <a:rect r="r" b="b" t="t" l="l"/>
            <a:pathLst>
              <a:path h="4145438" w="3421871">
                <a:moveTo>
                  <a:pt x="0" y="0"/>
                </a:moveTo>
                <a:lnTo>
                  <a:pt x="3421870" y="0"/>
                </a:lnTo>
                <a:lnTo>
                  <a:pt x="3421870" y="4145438"/>
                </a:lnTo>
                <a:lnTo>
                  <a:pt x="0" y="41454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998702" y="6674305"/>
            <a:ext cx="4882020" cy="3612695"/>
          </a:xfrm>
          <a:custGeom>
            <a:avLst/>
            <a:gdLst/>
            <a:ahLst/>
            <a:cxnLst/>
            <a:rect r="r" b="b" t="t" l="l"/>
            <a:pathLst>
              <a:path h="3612695" w="4882020">
                <a:moveTo>
                  <a:pt x="0" y="0"/>
                </a:moveTo>
                <a:lnTo>
                  <a:pt x="4882020" y="0"/>
                </a:lnTo>
                <a:lnTo>
                  <a:pt x="4882020" y="3612695"/>
                </a:lnTo>
                <a:lnTo>
                  <a:pt x="0" y="3612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5400000">
            <a:off x="9348675" y="864524"/>
            <a:ext cx="12038041" cy="8557953"/>
          </a:xfrm>
          <a:custGeom>
            <a:avLst/>
            <a:gdLst/>
            <a:ahLst/>
            <a:cxnLst/>
            <a:rect r="r" b="b" t="t" l="l"/>
            <a:pathLst>
              <a:path h="8557953" w="12038041">
                <a:moveTo>
                  <a:pt x="0" y="0"/>
                </a:moveTo>
                <a:lnTo>
                  <a:pt x="12038041" y="0"/>
                </a:lnTo>
                <a:lnTo>
                  <a:pt x="12038041" y="8557952"/>
                </a:lnTo>
                <a:lnTo>
                  <a:pt x="0" y="85579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196585" y="5231332"/>
            <a:ext cx="7043892" cy="3748529"/>
            <a:chOff x="0" y="0"/>
            <a:chExt cx="1855181" cy="987267"/>
          </a:xfrm>
        </p:grpSpPr>
        <p:sp>
          <p:nvSpPr>
            <p:cNvPr name="Freeform 6" id="6"/>
            <p:cNvSpPr/>
            <p:nvPr/>
          </p:nvSpPr>
          <p:spPr>
            <a:xfrm flipH="false" flipV="false" rot="0">
              <a:off x="0" y="0"/>
              <a:ext cx="1855181" cy="987267"/>
            </a:xfrm>
            <a:custGeom>
              <a:avLst/>
              <a:gdLst/>
              <a:ahLst/>
              <a:cxnLst/>
              <a:rect r="r" b="b" t="t" l="l"/>
              <a:pathLst>
                <a:path h="987267" w="1855181">
                  <a:moveTo>
                    <a:pt x="0" y="0"/>
                  </a:moveTo>
                  <a:lnTo>
                    <a:pt x="1855181" y="0"/>
                  </a:lnTo>
                  <a:lnTo>
                    <a:pt x="1855181" y="987267"/>
                  </a:lnTo>
                  <a:lnTo>
                    <a:pt x="0" y="987267"/>
                  </a:lnTo>
                  <a:close/>
                </a:path>
              </a:pathLst>
            </a:custGeom>
            <a:solidFill>
              <a:srgbClr val="A15C64"/>
            </a:solidFill>
            <a:ln w="95250" cap="sq">
              <a:solidFill>
                <a:srgbClr val="FAEFE4"/>
              </a:solidFill>
              <a:prstDash val="solid"/>
              <a:miter/>
            </a:ln>
          </p:spPr>
        </p:sp>
        <p:sp>
          <p:nvSpPr>
            <p:cNvPr name="TextBox 7" id="7"/>
            <p:cNvSpPr txBox="true"/>
            <p:nvPr/>
          </p:nvSpPr>
          <p:spPr>
            <a:xfrm>
              <a:off x="0" y="-38100"/>
              <a:ext cx="1855181" cy="10253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40039" y="1657308"/>
            <a:ext cx="8129708" cy="2269235"/>
          </a:xfrm>
          <a:prstGeom prst="rect">
            <a:avLst/>
          </a:prstGeom>
        </p:spPr>
        <p:txBody>
          <a:bodyPr anchor="t" rtlCol="false" tIns="0" lIns="0" bIns="0" rIns="0">
            <a:spAutoFit/>
          </a:bodyPr>
          <a:lstStyle/>
          <a:p>
            <a:pPr>
              <a:lnSpc>
                <a:spcPts val="8891"/>
              </a:lnSpc>
            </a:pPr>
            <a:r>
              <a:rPr lang="en-US" sz="7799">
                <a:solidFill>
                  <a:srgbClr val="A2272C"/>
                </a:solidFill>
                <a:latin typeface="Londrina Solid"/>
              </a:rPr>
              <a:t>HYPERPARMETER</a:t>
            </a:r>
          </a:p>
          <a:p>
            <a:pPr marL="0" indent="0" lvl="0">
              <a:lnSpc>
                <a:spcPts val="8891"/>
              </a:lnSpc>
            </a:pPr>
            <a:r>
              <a:rPr lang="en-US" sz="7799">
                <a:solidFill>
                  <a:srgbClr val="A2272C"/>
                </a:solidFill>
                <a:latin typeface="Londrina Solid"/>
              </a:rPr>
              <a:t>TUNING</a:t>
            </a:r>
          </a:p>
        </p:txBody>
      </p:sp>
      <p:sp>
        <p:nvSpPr>
          <p:cNvPr name="TextBox 9" id="9"/>
          <p:cNvSpPr txBox="true"/>
          <p:nvPr/>
        </p:nvSpPr>
        <p:spPr>
          <a:xfrm rot="0">
            <a:off x="1196585" y="5885497"/>
            <a:ext cx="6929814" cy="2526031"/>
          </a:xfrm>
          <a:prstGeom prst="rect">
            <a:avLst/>
          </a:prstGeom>
        </p:spPr>
        <p:txBody>
          <a:bodyPr anchor="t" rtlCol="false" tIns="0" lIns="0" bIns="0" rIns="0">
            <a:spAutoFit/>
          </a:bodyPr>
          <a:lstStyle/>
          <a:p>
            <a:pPr marL="1036314" indent="-518157" lvl="1">
              <a:lnSpc>
                <a:spcPts val="6719"/>
              </a:lnSpc>
              <a:buFont typeface="Arial"/>
              <a:buChar char="•"/>
            </a:pPr>
            <a:r>
              <a:rPr lang="en-US" sz="4799">
                <a:solidFill>
                  <a:srgbClr val="FAEFE4"/>
                </a:solidFill>
                <a:latin typeface="Londrina Solid"/>
              </a:rPr>
              <a:t>Logistic Regression</a:t>
            </a:r>
          </a:p>
          <a:p>
            <a:pPr marL="1036314" indent="-518157" lvl="1">
              <a:lnSpc>
                <a:spcPts val="6719"/>
              </a:lnSpc>
              <a:buFont typeface="Arial"/>
              <a:buChar char="•"/>
            </a:pPr>
            <a:r>
              <a:rPr lang="en-US" sz="4799">
                <a:solidFill>
                  <a:srgbClr val="FAEFE4"/>
                </a:solidFill>
                <a:latin typeface="Londrina Solid"/>
              </a:rPr>
              <a:t>XGBClassifier</a:t>
            </a:r>
          </a:p>
          <a:p>
            <a:pPr marL="1036314" indent="-518157" lvl="1">
              <a:lnSpc>
                <a:spcPts val="6719"/>
              </a:lnSpc>
              <a:spcBef>
                <a:spcPct val="0"/>
              </a:spcBef>
              <a:buFont typeface="Arial"/>
              <a:buChar char="•"/>
            </a:pPr>
            <a:r>
              <a:rPr lang="en-US" sz="4799">
                <a:solidFill>
                  <a:srgbClr val="FAEFE4"/>
                </a:solidFill>
                <a:latin typeface="Londrina Solid"/>
              </a:rPr>
              <a:t>KNeighborsClassifier</a:t>
            </a:r>
          </a:p>
        </p:txBody>
      </p:sp>
      <p:sp>
        <p:nvSpPr>
          <p:cNvPr name="TextBox 10" id="10"/>
          <p:cNvSpPr txBox="true"/>
          <p:nvPr/>
        </p:nvSpPr>
        <p:spPr>
          <a:xfrm rot="0">
            <a:off x="1798760" y="4801362"/>
            <a:ext cx="4561686" cy="703326"/>
          </a:xfrm>
          <a:prstGeom prst="rect">
            <a:avLst/>
          </a:prstGeom>
        </p:spPr>
        <p:txBody>
          <a:bodyPr anchor="t" rtlCol="false" tIns="0" lIns="0" bIns="0" rIns="0">
            <a:spAutoFit/>
          </a:bodyPr>
          <a:lstStyle/>
          <a:p>
            <a:pPr marL="0" indent="0" lvl="0">
              <a:lnSpc>
                <a:spcPts val="5471"/>
              </a:lnSpc>
            </a:pPr>
            <a:r>
              <a:rPr lang="en-US" sz="4799">
                <a:solidFill>
                  <a:srgbClr val="C94F52"/>
                </a:solidFill>
                <a:latin typeface="Londrina Solid Heavy"/>
              </a:rPr>
              <a:t>MODELS TUNED</a:t>
            </a:r>
          </a:p>
        </p:txBody>
      </p:sp>
      <p:sp>
        <p:nvSpPr>
          <p:cNvPr name="Freeform 11" id="11"/>
          <p:cNvSpPr/>
          <p:nvPr/>
        </p:nvSpPr>
        <p:spPr>
          <a:xfrm flipH="false" flipV="false" rot="0">
            <a:off x="16175871" y="8673655"/>
            <a:ext cx="4744945" cy="4744945"/>
          </a:xfrm>
          <a:custGeom>
            <a:avLst/>
            <a:gdLst/>
            <a:ahLst/>
            <a:cxnLst/>
            <a:rect r="r" b="b" t="t" l="l"/>
            <a:pathLst>
              <a:path h="4744945" w="4744945">
                <a:moveTo>
                  <a:pt x="0" y="0"/>
                </a:moveTo>
                <a:lnTo>
                  <a:pt x="4744945" y="0"/>
                </a:lnTo>
                <a:lnTo>
                  <a:pt x="4744945" y="4744945"/>
                </a:lnTo>
                <a:lnTo>
                  <a:pt x="0" y="47449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5400000">
            <a:off x="16957192" y="7506060"/>
            <a:ext cx="2661617" cy="998106"/>
          </a:xfrm>
          <a:custGeom>
            <a:avLst/>
            <a:gdLst/>
            <a:ahLst/>
            <a:cxnLst/>
            <a:rect r="r" b="b" t="t" l="l"/>
            <a:pathLst>
              <a:path h="998106" w="2661617">
                <a:moveTo>
                  <a:pt x="0" y="0"/>
                </a:moveTo>
                <a:lnTo>
                  <a:pt x="2661616" y="0"/>
                </a:lnTo>
                <a:lnTo>
                  <a:pt x="2661616" y="998107"/>
                </a:lnTo>
                <a:lnTo>
                  <a:pt x="0" y="9981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5400000">
            <a:off x="9737712" y="-507728"/>
            <a:ext cx="2661617" cy="998106"/>
          </a:xfrm>
          <a:custGeom>
            <a:avLst/>
            <a:gdLst/>
            <a:ahLst/>
            <a:cxnLst/>
            <a:rect r="r" b="b" t="t" l="l"/>
            <a:pathLst>
              <a:path h="998106" w="2661617">
                <a:moveTo>
                  <a:pt x="0" y="0"/>
                </a:moveTo>
                <a:lnTo>
                  <a:pt x="2661617" y="0"/>
                </a:lnTo>
                <a:lnTo>
                  <a:pt x="2661617" y="998107"/>
                </a:lnTo>
                <a:lnTo>
                  <a:pt x="0" y="9981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2133312" y="2610561"/>
            <a:ext cx="5394553" cy="5394553"/>
          </a:xfrm>
          <a:custGeom>
            <a:avLst/>
            <a:gdLst/>
            <a:ahLst/>
            <a:cxnLst/>
            <a:rect r="r" b="b" t="t" l="l"/>
            <a:pathLst>
              <a:path h="5394553" w="5394553">
                <a:moveTo>
                  <a:pt x="0" y="0"/>
                </a:moveTo>
                <a:lnTo>
                  <a:pt x="5394553" y="0"/>
                </a:lnTo>
                <a:lnTo>
                  <a:pt x="5394553" y="5394553"/>
                </a:lnTo>
                <a:lnTo>
                  <a:pt x="0" y="53945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6563956" y="-1416051"/>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5474289">
            <a:off x="17732795" y="1158166"/>
            <a:ext cx="1903149" cy="2272417"/>
          </a:xfrm>
          <a:custGeom>
            <a:avLst/>
            <a:gdLst/>
            <a:ahLst/>
            <a:cxnLst/>
            <a:rect r="r" b="b" t="t" l="l"/>
            <a:pathLst>
              <a:path h="2272417" w="1903149">
                <a:moveTo>
                  <a:pt x="0" y="0"/>
                </a:moveTo>
                <a:lnTo>
                  <a:pt x="1903149" y="0"/>
                </a:lnTo>
                <a:lnTo>
                  <a:pt x="1903149" y="2272417"/>
                </a:lnTo>
                <a:lnTo>
                  <a:pt x="0" y="227241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1256383">
            <a:off x="12007879" y="-680875"/>
            <a:ext cx="2414918" cy="1267832"/>
          </a:xfrm>
          <a:custGeom>
            <a:avLst/>
            <a:gdLst/>
            <a:ahLst/>
            <a:cxnLst/>
            <a:rect r="r" b="b" t="t" l="l"/>
            <a:pathLst>
              <a:path h="1267832" w="2414918">
                <a:moveTo>
                  <a:pt x="0" y="0"/>
                </a:moveTo>
                <a:lnTo>
                  <a:pt x="2414917" y="0"/>
                </a:lnTo>
                <a:lnTo>
                  <a:pt x="2414917" y="1267832"/>
                </a:lnTo>
                <a:lnTo>
                  <a:pt x="0" y="126783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8" id="18"/>
          <p:cNvSpPr/>
          <p:nvPr/>
        </p:nvSpPr>
        <p:spPr>
          <a:xfrm flipH="true" flipV="false" rot="264103">
            <a:off x="10147968" y="9200915"/>
            <a:ext cx="2839212" cy="4114800"/>
          </a:xfrm>
          <a:custGeom>
            <a:avLst/>
            <a:gdLst/>
            <a:ahLst/>
            <a:cxnLst/>
            <a:rect r="r" b="b" t="t" l="l"/>
            <a:pathLst>
              <a:path h="4114800" w="2839212">
                <a:moveTo>
                  <a:pt x="2839212" y="0"/>
                </a:moveTo>
                <a:lnTo>
                  <a:pt x="0" y="0"/>
                </a:lnTo>
                <a:lnTo>
                  <a:pt x="0" y="4114800"/>
                </a:lnTo>
                <a:lnTo>
                  <a:pt x="2839212" y="4114800"/>
                </a:lnTo>
                <a:lnTo>
                  <a:pt x="2839212"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9" id="19"/>
          <p:cNvSpPr/>
          <p:nvPr/>
        </p:nvSpPr>
        <p:spPr>
          <a:xfrm flipH="true" flipV="false" rot="0">
            <a:off x="12492480" y="8673655"/>
            <a:ext cx="623078" cy="759851"/>
          </a:xfrm>
          <a:custGeom>
            <a:avLst/>
            <a:gdLst/>
            <a:ahLst/>
            <a:cxnLst/>
            <a:rect r="r" b="b" t="t" l="l"/>
            <a:pathLst>
              <a:path h="759851" w="623078">
                <a:moveTo>
                  <a:pt x="623079" y="0"/>
                </a:moveTo>
                <a:lnTo>
                  <a:pt x="0" y="0"/>
                </a:lnTo>
                <a:lnTo>
                  <a:pt x="0" y="759851"/>
                </a:lnTo>
                <a:lnTo>
                  <a:pt x="623079" y="759851"/>
                </a:lnTo>
                <a:lnTo>
                  <a:pt x="623079"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0" id="20"/>
          <p:cNvSpPr/>
          <p:nvPr/>
        </p:nvSpPr>
        <p:spPr>
          <a:xfrm flipH="true" flipV="false" rot="0">
            <a:off x="11567574" y="7761067"/>
            <a:ext cx="924907" cy="1127935"/>
          </a:xfrm>
          <a:custGeom>
            <a:avLst/>
            <a:gdLst/>
            <a:ahLst/>
            <a:cxnLst/>
            <a:rect r="r" b="b" t="t" l="l"/>
            <a:pathLst>
              <a:path h="1127935" w="924907">
                <a:moveTo>
                  <a:pt x="924906" y="0"/>
                </a:moveTo>
                <a:lnTo>
                  <a:pt x="0" y="0"/>
                </a:lnTo>
                <a:lnTo>
                  <a:pt x="0" y="1127935"/>
                </a:lnTo>
                <a:lnTo>
                  <a:pt x="924906" y="1127935"/>
                </a:lnTo>
                <a:lnTo>
                  <a:pt x="924906"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336815">
            <a:off x="-900715" y="-152973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64103">
            <a:off x="17046463" y="7428062"/>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72497"/>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53607" y="739351"/>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252224" y="8616365"/>
            <a:ext cx="812500" cy="990854"/>
          </a:xfrm>
          <a:custGeom>
            <a:avLst/>
            <a:gdLst/>
            <a:ahLst/>
            <a:cxnLst/>
            <a:rect r="r" b="b" t="t" l="l"/>
            <a:pathLst>
              <a:path h="990854" w="812500">
                <a:moveTo>
                  <a:pt x="0" y="0"/>
                </a:moveTo>
                <a:lnTo>
                  <a:pt x="812501" y="0"/>
                </a:lnTo>
                <a:lnTo>
                  <a:pt x="812501"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892747" y="7869413"/>
            <a:ext cx="924907" cy="1127935"/>
          </a:xfrm>
          <a:custGeom>
            <a:avLst/>
            <a:gdLst/>
            <a:ahLst/>
            <a:cxnLst/>
            <a:rect r="r" b="b" t="t" l="l"/>
            <a:pathLst>
              <a:path h="1127935" w="924907">
                <a:moveTo>
                  <a:pt x="0" y="0"/>
                </a:moveTo>
                <a:lnTo>
                  <a:pt x="924906" y="0"/>
                </a:lnTo>
                <a:lnTo>
                  <a:pt x="924906"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88568" y="7855724"/>
            <a:ext cx="2414918" cy="1267832"/>
          </a:xfrm>
          <a:custGeom>
            <a:avLst/>
            <a:gdLst/>
            <a:ahLst/>
            <a:cxnLst/>
            <a:rect r="r" b="b" t="t" l="l"/>
            <a:pathLst>
              <a:path h="1267832" w="2414918">
                <a:moveTo>
                  <a:pt x="0" y="0"/>
                </a:moveTo>
                <a:lnTo>
                  <a:pt x="2414918" y="0"/>
                </a:lnTo>
                <a:lnTo>
                  <a:pt x="2414918" y="1267831"/>
                </a:lnTo>
                <a:lnTo>
                  <a:pt x="0" y="12678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252224" y="972497"/>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74012" y="2744954"/>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918988" y="3904447"/>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518891" y="5881706"/>
            <a:ext cx="1278328" cy="920396"/>
          </a:xfrm>
          <a:custGeom>
            <a:avLst/>
            <a:gdLst/>
            <a:ahLst/>
            <a:cxnLst/>
            <a:rect r="r" b="b" t="t" l="l"/>
            <a:pathLst>
              <a:path h="920396" w="1278328">
                <a:moveTo>
                  <a:pt x="0" y="0"/>
                </a:moveTo>
                <a:lnTo>
                  <a:pt x="1278328" y="0"/>
                </a:lnTo>
                <a:lnTo>
                  <a:pt x="1278328" y="920397"/>
                </a:lnTo>
                <a:lnTo>
                  <a:pt x="0" y="9203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2359857" y="1870102"/>
            <a:ext cx="7437961" cy="7253453"/>
          </a:xfrm>
          <a:custGeom>
            <a:avLst/>
            <a:gdLst/>
            <a:ahLst/>
            <a:cxnLst/>
            <a:rect r="r" b="b" t="t" l="l"/>
            <a:pathLst>
              <a:path h="7253453" w="7437961">
                <a:moveTo>
                  <a:pt x="0" y="0"/>
                </a:moveTo>
                <a:lnTo>
                  <a:pt x="7437961" y="0"/>
                </a:lnTo>
                <a:lnTo>
                  <a:pt x="7437961" y="7253453"/>
                </a:lnTo>
                <a:lnTo>
                  <a:pt x="0" y="7253453"/>
                </a:lnTo>
                <a:lnTo>
                  <a:pt x="0" y="0"/>
                </a:lnTo>
                <a:close/>
              </a:path>
            </a:pathLst>
          </a:custGeom>
          <a:blipFill>
            <a:blip r:embed="rId13"/>
            <a:stretch>
              <a:fillRect l="0" t="0" r="0" b="0"/>
            </a:stretch>
          </a:blipFill>
        </p:spPr>
      </p:sp>
      <p:sp>
        <p:nvSpPr>
          <p:cNvPr name="Freeform 14" id="14"/>
          <p:cNvSpPr/>
          <p:nvPr/>
        </p:nvSpPr>
        <p:spPr>
          <a:xfrm flipH="false" flipV="false" rot="0">
            <a:off x="7762120" y="3697872"/>
            <a:ext cx="558312" cy="413151"/>
          </a:xfrm>
          <a:custGeom>
            <a:avLst/>
            <a:gdLst/>
            <a:ahLst/>
            <a:cxnLst/>
            <a:rect r="r" b="b" t="t" l="l"/>
            <a:pathLst>
              <a:path h="413151" w="558312">
                <a:moveTo>
                  <a:pt x="0" y="0"/>
                </a:moveTo>
                <a:lnTo>
                  <a:pt x="558312" y="0"/>
                </a:lnTo>
                <a:lnTo>
                  <a:pt x="558312" y="413151"/>
                </a:lnTo>
                <a:lnTo>
                  <a:pt x="0" y="4131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true" rot="0">
            <a:off x="7415339" y="5290253"/>
            <a:ext cx="558312" cy="413151"/>
          </a:xfrm>
          <a:custGeom>
            <a:avLst/>
            <a:gdLst/>
            <a:ahLst/>
            <a:cxnLst/>
            <a:rect r="r" b="b" t="t" l="l"/>
            <a:pathLst>
              <a:path h="413151" w="558312">
                <a:moveTo>
                  <a:pt x="0" y="413151"/>
                </a:moveTo>
                <a:lnTo>
                  <a:pt x="558312" y="413151"/>
                </a:lnTo>
                <a:lnTo>
                  <a:pt x="558312" y="0"/>
                </a:lnTo>
                <a:lnTo>
                  <a:pt x="0" y="0"/>
                </a:lnTo>
                <a:lnTo>
                  <a:pt x="0" y="413151"/>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6" id="16"/>
          <p:cNvGrpSpPr/>
          <p:nvPr/>
        </p:nvGrpSpPr>
        <p:grpSpPr>
          <a:xfrm rot="0">
            <a:off x="10447239" y="2142169"/>
            <a:ext cx="5440908" cy="1455370"/>
            <a:chOff x="0" y="0"/>
            <a:chExt cx="1804785" cy="482756"/>
          </a:xfrm>
        </p:grpSpPr>
        <p:sp>
          <p:nvSpPr>
            <p:cNvPr name="Freeform 17" id="17"/>
            <p:cNvSpPr/>
            <p:nvPr/>
          </p:nvSpPr>
          <p:spPr>
            <a:xfrm flipH="false" flipV="false" rot="0">
              <a:off x="0" y="0"/>
              <a:ext cx="1804785" cy="482756"/>
            </a:xfrm>
            <a:custGeom>
              <a:avLst/>
              <a:gdLst/>
              <a:ahLst/>
              <a:cxnLst/>
              <a:rect r="r" b="b" t="t" l="l"/>
              <a:pathLst>
                <a:path h="482756" w="1804785">
                  <a:moveTo>
                    <a:pt x="72568" y="0"/>
                  </a:moveTo>
                  <a:lnTo>
                    <a:pt x="1732217" y="0"/>
                  </a:lnTo>
                  <a:cubicBezTo>
                    <a:pt x="1751463" y="0"/>
                    <a:pt x="1769921" y="7646"/>
                    <a:pt x="1783531" y="21255"/>
                  </a:cubicBezTo>
                  <a:cubicBezTo>
                    <a:pt x="1797140" y="34864"/>
                    <a:pt x="1804785" y="53322"/>
                    <a:pt x="1804785" y="72568"/>
                  </a:cubicBezTo>
                  <a:lnTo>
                    <a:pt x="1804785" y="410187"/>
                  </a:lnTo>
                  <a:cubicBezTo>
                    <a:pt x="1804785" y="429434"/>
                    <a:pt x="1797140" y="447892"/>
                    <a:pt x="1783531" y="461501"/>
                  </a:cubicBezTo>
                  <a:cubicBezTo>
                    <a:pt x="1769921" y="475110"/>
                    <a:pt x="1751463" y="482756"/>
                    <a:pt x="1732217" y="482756"/>
                  </a:cubicBezTo>
                  <a:lnTo>
                    <a:pt x="72568" y="482756"/>
                  </a:lnTo>
                  <a:cubicBezTo>
                    <a:pt x="53322" y="482756"/>
                    <a:pt x="34864" y="475110"/>
                    <a:pt x="21255" y="461501"/>
                  </a:cubicBezTo>
                  <a:cubicBezTo>
                    <a:pt x="7646" y="447892"/>
                    <a:pt x="0" y="429434"/>
                    <a:pt x="0" y="410187"/>
                  </a:cubicBezTo>
                  <a:lnTo>
                    <a:pt x="0" y="72568"/>
                  </a:lnTo>
                  <a:cubicBezTo>
                    <a:pt x="0" y="53322"/>
                    <a:pt x="7646" y="34864"/>
                    <a:pt x="21255" y="21255"/>
                  </a:cubicBezTo>
                  <a:cubicBezTo>
                    <a:pt x="34864" y="7646"/>
                    <a:pt x="53322" y="0"/>
                    <a:pt x="72568" y="0"/>
                  </a:cubicBezTo>
                  <a:close/>
                </a:path>
              </a:pathLst>
            </a:custGeom>
            <a:solidFill>
              <a:srgbClr val="D76B73"/>
            </a:solidFill>
          </p:spPr>
        </p:sp>
        <p:sp>
          <p:nvSpPr>
            <p:cNvPr name="TextBox 18" id="18"/>
            <p:cNvSpPr txBox="true"/>
            <p:nvPr/>
          </p:nvSpPr>
          <p:spPr>
            <a:xfrm>
              <a:off x="0" y="-57150"/>
              <a:ext cx="1804785" cy="539906"/>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0">
            <a:off x="10447239" y="4624506"/>
            <a:ext cx="5440908" cy="1455370"/>
            <a:chOff x="0" y="0"/>
            <a:chExt cx="1804785" cy="482756"/>
          </a:xfrm>
        </p:grpSpPr>
        <p:sp>
          <p:nvSpPr>
            <p:cNvPr name="Freeform 20" id="20"/>
            <p:cNvSpPr/>
            <p:nvPr/>
          </p:nvSpPr>
          <p:spPr>
            <a:xfrm flipH="false" flipV="false" rot="0">
              <a:off x="0" y="0"/>
              <a:ext cx="1804785" cy="482756"/>
            </a:xfrm>
            <a:custGeom>
              <a:avLst/>
              <a:gdLst/>
              <a:ahLst/>
              <a:cxnLst/>
              <a:rect r="r" b="b" t="t" l="l"/>
              <a:pathLst>
                <a:path h="482756" w="1804785">
                  <a:moveTo>
                    <a:pt x="72568" y="0"/>
                  </a:moveTo>
                  <a:lnTo>
                    <a:pt x="1732217" y="0"/>
                  </a:lnTo>
                  <a:cubicBezTo>
                    <a:pt x="1751463" y="0"/>
                    <a:pt x="1769921" y="7646"/>
                    <a:pt x="1783531" y="21255"/>
                  </a:cubicBezTo>
                  <a:cubicBezTo>
                    <a:pt x="1797140" y="34864"/>
                    <a:pt x="1804785" y="53322"/>
                    <a:pt x="1804785" y="72568"/>
                  </a:cubicBezTo>
                  <a:lnTo>
                    <a:pt x="1804785" y="410187"/>
                  </a:lnTo>
                  <a:cubicBezTo>
                    <a:pt x="1804785" y="429434"/>
                    <a:pt x="1797140" y="447892"/>
                    <a:pt x="1783531" y="461501"/>
                  </a:cubicBezTo>
                  <a:cubicBezTo>
                    <a:pt x="1769921" y="475110"/>
                    <a:pt x="1751463" y="482756"/>
                    <a:pt x="1732217" y="482756"/>
                  </a:cubicBezTo>
                  <a:lnTo>
                    <a:pt x="72568" y="482756"/>
                  </a:lnTo>
                  <a:cubicBezTo>
                    <a:pt x="53322" y="482756"/>
                    <a:pt x="34864" y="475110"/>
                    <a:pt x="21255" y="461501"/>
                  </a:cubicBezTo>
                  <a:cubicBezTo>
                    <a:pt x="7646" y="447892"/>
                    <a:pt x="0" y="429434"/>
                    <a:pt x="0" y="410187"/>
                  </a:cubicBezTo>
                  <a:lnTo>
                    <a:pt x="0" y="72568"/>
                  </a:lnTo>
                  <a:cubicBezTo>
                    <a:pt x="0" y="53322"/>
                    <a:pt x="7646" y="34864"/>
                    <a:pt x="21255" y="21255"/>
                  </a:cubicBezTo>
                  <a:cubicBezTo>
                    <a:pt x="34864" y="7646"/>
                    <a:pt x="53322" y="0"/>
                    <a:pt x="72568" y="0"/>
                  </a:cubicBezTo>
                  <a:close/>
                </a:path>
              </a:pathLst>
            </a:custGeom>
            <a:solidFill>
              <a:srgbClr val="D76B73"/>
            </a:solidFill>
          </p:spPr>
        </p:sp>
        <p:sp>
          <p:nvSpPr>
            <p:cNvPr name="TextBox 21" id="21"/>
            <p:cNvSpPr txBox="true"/>
            <p:nvPr/>
          </p:nvSpPr>
          <p:spPr>
            <a:xfrm>
              <a:off x="0" y="-57150"/>
              <a:ext cx="1804785" cy="539906"/>
            </a:xfrm>
            <a:prstGeom prst="rect">
              <a:avLst/>
            </a:prstGeom>
          </p:spPr>
          <p:txBody>
            <a:bodyPr anchor="ctr" rtlCol="false" tIns="50800" lIns="50800" bIns="50800" rIns="50800"/>
            <a:lstStyle/>
            <a:p>
              <a:pPr algn="ctr">
                <a:lnSpc>
                  <a:spcPts val="3639"/>
                </a:lnSpc>
              </a:pPr>
            </a:p>
          </p:txBody>
        </p:sp>
      </p:grpSp>
      <p:grpSp>
        <p:nvGrpSpPr>
          <p:cNvPr name="Group 22" id="22"/>
          <p:cNvGrpSpPr/>
          <p:nvPr/>
        </p:nvGrpSpPr>
        <p:grpSpPr>
          <a:xfrm rot="0">
            <a:off x="10447239" y="7541979"/>
            <a:ext cx="5440908" cy="1455370"/>
            <a:chOff x="0" y="0"/>
            <a:chExt cx="1804785" cy="482756"/>
          </a:xfrm>
        </p:grpSpPr>
        <p:sp>
          <p:nvSpPr>
            <p:cNvPr name="Freeform 23" id="23"/>
            <p:cNvSpPr/>
            <p:nvPr/>
          </p:nvSpPr>
          <p:spPr>
            <a:xfrm flipH="false" flipV="false" rot="0">
              <a:off x="0" y="0"/>
              <a:ext cx="1804785" cy="482756"/>
            </a:xfrm>
            <a:custGeom>
              <a:avLst/>
              <a:gdLst/>
              <a:ahLst/>
              <a:cxnLst/>
              <a:rect r="r" b="b" t="t" l="l"/>
              <a:pathLst>
                <a:path h="482756" w="1804785">
                  <a:moveTo>
                    <a:pt x="72568" y="0"/>
                  </a:moveTo>
                  <a:lnTo>
                    <a:pt x="1732217" y="0"/>
                  </a:lnTo>
                  <a:cubicBezTo>
                    <a:pt x="1751463" y="0"/>
                    <a:pt x="1769921" y="7646"/>
                    <a:pt x="1783531" y="21255"/>
                  </a:cubicBezTo>
                  <a:cubicBezTo>
                    <a:pt x="1797140" y="34864"/>
                    <a:pt x="1804785" y="53322"/>
                    <a:pt x="1804785" y="72568"/>
                  </a:cubicBezTo>
                  <a:lnTo>
                    <a:pt x="1804785" y="410187"/>
                  </a:lnTo>
                  <a:cubicBezTo>
                    <a:pt x="1804785" y="429434"/>
                    <a:pt x="1797140" y="447892"/>
                    <a:pt x="1783531" y="461501"/>
                  </a:cubicBezTo>
                  <a:cubicBezTo>
                    <a:pt x="1769921" y="475110"/>
                    <a:pt x="1751463" y="482756"/>
                    <a:pt x="1732217" y="482756"/>
                  </a:cubicBezTo>
                  <a:lnTo>
                    <a:pt x="72568" y="482756"/>
                  </a:lnTo>
                  <a:cubicBezTo>
                    <a:pt x="53322" y="482756"/>
                    <a:pt x="34864" y="475110"/>
                    <a:pt x="21255" y="461501"/>
                  </a:cubicBezTo>
                  <a:cubicBezTo>
                    <a:pt x="7646" y="447892"/>
                    <a:pt x="0" y="429434"/>
                    <a:pt x="0" y="410187"/>
                  </a:cubicBezTo>
                  <a:lnTo>
                    <a:pt x="0" y="72568"/>
                  </a:lnTo>
                  <a:cubicBezTo>
                    <a:pt x="0" y="53322"/>
                    <a:pt x="7646" y="34864"/>
                    <a:pt x="21255" y="21255"/>
                  </a:cubicBezTo>
                  <a:cubicBezTo>
                    <a:pt x="34864" y="7646"/>
                    <a:pt x="53322" y="0"/>
                    <a:pt x="72568" y="0"/>
                  </a:cubicBezTo>
                  <a:close/>
                </a:path>
              </a:pathLst>
            </a:custGeom>
            <a:solidFill>
              <a:srgbClr val="367EA9"/>
            </a:solidFill>
          </p:spPr>
        </p:sp>
        <p:sp>
          <p:nvSpPr>
            <p:cNvPr name="TextBox 24" id="24"/>
            <p:cNvSpPr txBox="true"/>
            <p:nvPr/>
          </p:nvSpPr>
          <p:spPr>
            <a:xfrm>
              <a:off x="0" y="-57150"/>
              <a:ext cx="1804785" cy="539906"/>
            </a:xfrm>
            <a:prstGeom prst="rect">
              <a:avLst/>
            </a:prstGeom>
          </p:spPr>
          <p:txBody>
            <a:bodyPr anchor="ctr" rtlCol="false" tIns="50800" lIns="50800" bIns="50800" rIns="50800"/>
            <a:lstStyle/>
            <a:p>
              <a:pPr algn="ctr">
                <a:lnSpc>
                  <a:spcPts val="3639"/>
                </a:lnSpc>
              </a:pPr>
            </a:p>
          </p:txBody>
        </p:sp>
      </p:grpSp>
      <p:sp>
        <p:nvSpPr>
          <p:cNvPr name="Freeform 25" id="25"/>
          <p:cNvSpPr/>
          <p:nvPr/>
        </p:nvSpPr>
        <p:spPr>
          <a:xfrm flipH="false" flipV="false" rot="5263730">
            <a:off x="12547282" y="6532730"/>
            <a:ext cx="1240822" cy="566125"/>
          </a:xfrm>
          <a:custGeom>
            <a:avLst/>
            <a:gdLst/>
            <a:ahLst/>
            <a:cxnLst/>
            <a:rect r="r" b="b" t="t" l="l"/>
            <a:pathLst>
              <a:path h="566125" w="1240822">
                <a:moveTo>
                  <a:pt x="0" y="0"/>
                </a:moveTo>
                <a:lnTo>
                  <a:pt x="1240822" y="0"/>
                </a:lnTo>
                <a:lnTo>
                  <a:pt x="1240822" y="566125"/>
                </a:lnTo>
                <a:lnTo>
                  <a:pt x="0" y="5661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6" id="26"/>
          <p:cNvSpPr/>
          <p:nvPr/>
        </p:nvSpPr>
        <p:spPr>
          <a:xfrm flipH="false" flipV="false" rot="0">
            <a:off x="12758520" y="3697872"/>
            <a:ext cx="818347" cy="818347"/>
          </a:xfrm>
          <a:custGeom>
            <a:avLst/>
            <a:gdLst/>
            <a:ahLst/>
            <a:cxnLst/>
            <a:rect r="r" b="b" t="t" l="l"/>
            <a:pathLst>
              <a:path h="818347" w="818347">
                <a:moveTo>
                  <a:pt x="0" y="0"/>
                </a:moveTo>
                <a:lnTo>
                  <a:pt x="818347" y="0"/>
                </a:lnTo>
                <a:lnTo>
                  <a:pt x="818347" y="818347"/>
                </a:lnTo>
                <a:lnTo>
                  <a:pt x="0" y="81834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7" id="27"/>
          <p:cNvSpPr txBox="true"/>
          <p:nvPr/>
        </p:nvSpPr>
        <p:spPr>
          <a:xfrm rot="0">
            <a:off x="3713940" y="217482"/>
            <a:ext cx="10860119" cy="755015"/>
          </a:xfrm>
          <a:prstGeom prst="rect">
            <a:avLst/>
          </a:prstGeom>
        </p:spPr>
        <p:txBody>
          <a:bodyPr anchor="t" rtlCol="false" tIns="0" lIns="0" bIns="0" rIns="0">
            <a:spAutoFit/>
          </a:bodyPr>
          <a:lstStyle/>
          <a:p>
            <a:pPr algn="ctr">
              <a:lnSpc>
                <a:spcPts val="6160"/>
              </a:lnSpc>
              <a:spcBef>
                <a:spcPct val="0"/>
              </a:spcBef>
            </a:pPr>
            <a:r>
              <a:rPr lang="en-US" sz="4400">
                <a:solidFill>
                  <a:srgbClr val="A15C64"/>
                </a:solidFill>
                <a:latin typeface="Bobby Jones"/>
              </a:rPr>
              <a:t>HYPERPARAMETER TUNING LOOP</a:t>
            </a:r>
          </a:p>
        </p:txBody>
      </p:sp>
      <p:sp>
        <p:nvSpPr>
          <p:cNvPr name="TextBox 28" id="28"/>
          <p:cNvSpPr txBox="true"/>
          <p:nvPr/>
        </p:nvSpPr>
        <p:spPr>
          <a:xfrm rot="0">
            <a:off x="10593419" y="2295641"/>
            <a:ext cx="5176553" cy="1038683"/>
          </a:xfrm>
          <a:prstGeom prst="rect">
            <a:avLst/>
          </a:prstGeom>
        </p:spPr>
        <p:txBody>
          <a:bodyPr anchor="t" rtlCol="false" tIns="0" lIns="0" bIns="0" rIns="0">
            <a:spAutoFit/>
          </a:bodyPr>
          <a:lstStyle/>
          <a:p>
            <a:pPr algn="ctr">
              <a:lnSpc>
                <a:spcPts val="4174"/>
              </a:lnSpc>
            </a:pPr>
            <a:r>
              <a:rPr lang="en-US" sz="2981" spc="29">
                <a:solidFill>
                  <a:srgbClr val="FAEFE4"/>
                </a:solidFill>
                <a:latin typeface="Bobby Jones"/>
              </a:rPr>
              <a:t>Hyperparameters are tuned using the inner loop</a:t>
            </a:r>
          </a:p>
        </p:txBody>
      </p:sp>
      <p:sp>
        <p:nvSpPr>
          <p:cNvPr name="TextBox 29" id="29"/>
          <p:cNvSpPr txBox="true"/>
          <p:nvPr/>
        </p:nvSpPr>
        <p:spPr>
          <a:xfrm rot="0">
            <a:off x="10593419" y="4777978"/>
            <a:ext cx="5176553" cy="1038683"/>
          </a:xfrm>
          <a:prstGeom prst="rect">
            <a:avLst/>
          </a:prstGeom>
        </p:spPr>
        <p:txBody>
          <a:bodyPr anchor="t" rtlCol="false" tIns="0" lIns="0" bIns="0" rIns="0">
            <a:spAutoFit/>
          </a:bodyPr>
          <a:lstStyle/>
          <a:p>
            <a:pPr algn="ctr">
              <a:lnSpc>
                <a:spcPts val="4174"/>
              </a:lnSpc>
            </a:pPr>
            <a:r>
              <a:rPr lang="en-US" sz="2981" spc="29">
                <a:solidFill>
                  <a:srgbClr val="FAEFE4"/>
                </a:solidFill>
                <a:latin typeface="Bobby Jones"/>
              </a:rPr>
              <a:t>models are tested on the outer testing data</a:t>
            </a:r>
          </a:p>
        </p:txBody>
      </p:sp>
      <p:sp>
        <p:nvSpPr>
          <p:cNvPr name="TextBox 30" id="30"/>
          <p:cNvSpPr txBox="true"/>
          <p:nvPr/>
        </p:nvSpPr>
        <p:spPr>
          <a:xfrm rot="0">
            <a:off x="10593419" y="7695450"/>
            <a:ext cx="5176553" cy="1038683"/>
          </a:xfrm>
          <a:prstGeom prst="rect">
            <a:avLst/>
          </a:prstGeom>
        </p:spPr>
        <p:txBody>
          <a:bodyPr anchor="t" rtlCol="false" tIns="0" lIns="0" bIns="0" rIns="0">
            <a:spAutoFit/>
          </a:bodyPr>
          <a:lstStyle/>
          <a:p>
            <a:pPr algn="ctr">
              <a:lnSpc>
                <a:spcPts val="4174"/>
              </a:lnSpc>
            </a:pPr>
            <a:r>
              <a:rPr lang="en-US" sz="2981" spc="29">
                <a:solidFill>
                  <a:srgbClr val="FAEFE4"/>
                </a:solidFill>
                <a:latin typeface="Bobby Jones"/>
              </a:rPr>
              <a:t> prevent leakage of data and overfitting</a:t>
            </a:r>
          </a:p>
        </p:txBody>
      </p:sp>
      <p:sp>
        <p:nvSpPr>
          <p:cNvPr name="TextBox 31" id="31"/>
          <p:cNvSpPr txBox="true"/>
          <p:nvPr/>
        </p:nvSpPr>
        <p:spPr>
          <a:xfrm rot="0">
            <a:off x="11285235" y="6318968"/>
            <a:ext cx="5176553" cy="798019"/>
          </a:xfrm>
          <a:prstGeom prst="rect">
            <a:avLst/>
          </a:prstGeom>
        </p:spPr>
        <p:txBody>
          <a:bodyPr anchor="t" rtlCol="false" tIns="0" lIns="0" bIns="0" rIns="0">
            <a:spAutoFit/>
          </a:bodyPr>
          <a:lstStyle/>
          <a:p>
            <a:pPr algn="ctr">
              <a:lnSpc>
                <a:spcPts val="6414"/>
              </a:lnSpc>
            </a:pPr>
            <a:r>
              <a:rPr lang="en-US" sz="4581" spc="45">
                <a:solidFill>
                  <a:srgbClr val="367EA9"/>
                </a:solidFill>
                <a:latin typeface="Bobby Jones"/>
              </a:rPr>
              <a:t>TO</a:t>
            </a:r>
          </a:p>
        </p:txBody>
      </p:sp>
      <p:sp>
        <p:nvSpPr>
          <p:cNvPr name="TextBox 32" id="32"/>
          <p:cNvSpPr txBox="true"/>
          <p:nvPr/>
        </p:nvSpPr>
        <p:spPr>
          <a:xfrm rot="0">
            <a:off x="8228519" y="5341555"/>
            <a:ext cx="1832342" cy="339725"/>
          </a:xfrm>
          <a:prstGeom prst="rect">
            <a:avLst/>
          </a:prstGeom>
        </p:spPr>
        <p:txBody>
          <a:bodyPr anchor="t" rtlCol="false" tIns="0" lIns="0" bIns="0" rIns="0">
            <a:spAutoFit/>
          </a:bodyPr>
          <a:lstStyle/>
          <a:p>
            <a:pPr>
              <a:lnSpc>
                <a:spcPts val="2799"/>
              </a:lnSpc>
            </a:pPr>
            <a:r>
              <a:rPr lang="en-US" sz="1999">
                <a:solidFill>
                  <a:srgbClr val="FFFFFF"/>
                </a:solidFill>
                <a:latin typeface="Canva Sans Bold"/>
              </a:rPr>
              <a:t>Inner Loop</a:t>
            </a:r>
          </a:p>
        </p:txBody>
      </p:sp>
      <p:sp>
        <p:nvSpPr>
          <p:cNvPr name="TextBox 33" id="33"/>
          <p:cNvSpPr txBox="true"/>
          <p:nvPr/>
        </p:nvSpPr>
        <p:spPr>
          <a:xfrm rot="0">
            <a:off x="8510122" y="3788011"/>
            <a:ext cx="1832342" cy="339725"/>
          </a:xfrm>
          <a:prstGeom prst="rect">
            <a:avLst/>
          </a:prstGeom>
        </p:spPr>
        <p:txBody>
          <a:bodyPr anchor="t" rtlCol="false" tIns="0" lIns="0" bIns="0" rIns="0">
            <a:spAutoFit/>
          </a:bodyPr>
          <a:lstStyle/>
          <a:p>
            <a:pPr>
              <a:lnSpc>
                <a:spcPts val="2799"/>
              </a:lnSpc>
            </a:pPr>
            <a:r>
              <a:rPr lang="en-US" sz="1999">
                <a:solidFill>
                  <a:srgbClr val="FFFFFF"/>
                </a:solidFill>
                <a:latin typeface="Canva Sans Bold"/>
              </a:rPr>
              <a:t>Outer Loop</a:t>
            </a:r>
          </a:p>
        </p:txBody>
      </p:sp>
    </p:spTree>
  </p:cSld>
  <p:clrMapOvr>
    <a:masterClrMapping/>
  </p:clrMapOvr>
  <p:transition spd="fast">
    <p:cover dir="d"/>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336815">
            <a:off x="-900715" y="-152973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64103">
            <a:off x="17046463" y="7339389"/>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2760" y="633916"/>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53607" y="276978"/>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258315" y="8652525"/>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70815" y="7703478"/>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343687">
            <a:off x="-617699" y="8831413"/>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481764" y="0"/>
            <a:ext cx="2414918" cy="1267832"/>
          </a:xfrm>
          <a:custGeom>
            <a:avLst/>
            <a:gdLst/>
            <a:ahLst/>
            <a:cxnLst/>
            <a:rect r="r" b="b" t="t" l="l"/>
            <a:pathLst>
              <a:path h="1267832" w="2414918">
                <a:moveTo>
                  <a:pt x="0" y="0"/>
                </a:moveTo>
                <a:lnTo>
                  <a:pt x="2414917" y="0"/>
                </a:lnTo>
                <a:lnTo>
                  <a:pt x="2414917"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23537" y="3205152"/>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7070815" y="3590241"/>
            <a:ext cx="2790507" cy="2738185"/>
          </a:xfrm>
          <a:custGeom>
            <a:avLst/>
            <a:gdLst/>
            <a:ahLst/>
            <a:cxnLst/>
            <a:rect r="r" b="b" t="t" l="l"/>
            <a:pathLst>
              <a:path h="2738185" w="2790507">
                <a:moveTo>
                  <a:pt x="0" y="0"/>
                </a:moveTo>
                <a:lnTo>
                  <a:pt x="2790507" y="0"/>
                </a:lnTo>
                <a:lnTo>
                  <a:pt x="2790507" y="2738184"/>
                </a:lnTo>
                <a:lnTo>
                  <a:pt x="0" y="27381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6019310" y="2067251"/>
            <a:ext cx="1278328" cy="920396"/>
          </a:xfrm>
          <a:custGeom>
            <a:avLst/>
            <a:gdLst/>
            <a:ahLst/>
            <a:cxnLst/>
            <a:rect r="r" b="b" t="t" l="l"/>
            <a:pathLst>
              <a:path h="920396" w="1278328">
                <a:moveTo>
                  <a:pt x="0" y="0"/>
                </a:moveTo>
                <a:lnTo>
                  <a:pt x="1278329" y="0"/>
                </a:lnTo>
                <a:lnTo>
                  <a:pt x="1278329" y="920397"/>
                </a:lnTo>
                <a:lnTo>
                  <a:pt x="0" y="9203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518891" y="6581101"/>
            <a:ext cx="1278328" cy="920396"/>
          </a:xfrm>
          <a:custGeom>
            <a:avLst/>
            <a:gdLst/>
            <a:ahLst/>
            <a:cxnLst/>
            <a:rect r="r" b="b" t="t" l="l"/>
            <a:pathLst>
              <a:path h="920396" w="1278328">
                <a:moveTo>
                  <a:pt x="0" y="0"/>
                </a:moveTo>
                <a:lnTo>
                  <a:pt x="1278328" y="0"/>
                </a:lnTo>
                <a:lnTo>
                  <a:pt x="1278328" y="920397"/>
                </a:lnTo>
                <a:lnTo>
                  <a:pt x="0" y="9203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4017257" y="394317"/>
            <a:ext cx="10860119" cy="1014731"/>
          </a:xfrm>
          <a:prstGeom prst="rect">
            <a:avLst/>
          </a:prstGeom>
        </p:spPr>
        <p:txBody>
          <a:bodyPr anchor="t" rtlCol="false" tIns="0" lIns="0" bIns="0" rIns="0">
            <a:spAutoFit/>
          </a:bodyPr>
          <a:lstStyle/>
          <a:p>
            <a:pPr algn="ctr">
              <a:lnSpc>
                <a:spcPts val="8119"/>
              </a:lnSpc>
              <a:spcBef>
                <a:spcPct val="0"/>
              </a:spcBef>
            </a:pPr>
            <a:r>
              <a:rPr lang="en-US" sz="5799">
                <a:solidFill>
                  <a:srgbClr val="A15C64"/>
                </a:solidFill>
                <a:latin typeface="Bobby Jones"/>
              </a:rPr>
              <a:t>HYPERPARAMETER TUNING </a:t>
            </a:r>
          </a:p>
        </p:txBody>
      </p:sp>
      <p:graphicFrame>
        <p:nvGraphicFramePr>
          <p:cNvPr name="Table 15" id="15"/>
          <p:cNvGraphicFramePr>
            <a:graphicFrameLocks noGrp="true"/>
          </p:cNvGraphicFramePr>
          <p:nvPr/>
        </p:nvGraphicFramePr>
        <p:xfrm>
          <a:off x="2359857" y="2100432"/>
          <a:ext cx="13039872" cy="2486025"/>
        </p:xfrm>
        <a:graphic>
          <a:graphicData uri="http://schemas.openxmlformats.org/drawingml/2006/table">
            <a:tbl>
              <a:tblPr/>
              <a:tblGrid>
                <a:gridCol w="4351045"/>
                <a:gridCol w="4468435"/>
                <a:gridCol w="4220393"/>
              </a:tblGrid>
              <a:tr h="1150396">
                <a:tc>
                  <a:txBody>
                    <a:bodyPr anchor="t" rtlCol="false"/>
                    <a:lstStyle/>
                    <a:p>
                      <a:pPr algn="ctr">
                        <a:lnSpc>
                          <a:spcPts val="4899"/>
                        </a:lnSpc>
                        <a:defRPr/>
                      </a:pPr>
                      <a:r>
                        <a:rPr lang="en-US" sz="3499">
                          <a:solidFill>
                            <a:srgbClr val="FAEFE4"/>
                          </a:solidFill>
                          <a:latin typeface="Bobby Jones"/>
                        </a:rPr>
                        <a:t>Logistic Regression</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FAEFE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solidFill>
                      <a:srgbClr val="A15C64"/>
                    </a:solidFill>
                  </a:tcPr>
                </a:tc>
                <a:tc>
                  <a:txBody>
                    <a:bodyPr anchor="t" rtlCol="false"/>
                    <a:lstStyle/>
                    <a:p>
                      <a:pPr algn="ctr">
                        <a:lnSpc>
                          <a:spcPts val="4899"/>
                        </a:lnSpc>
                        <a:defRPr/>
                      </a:pPr>
                      <a:r>
                        <a:rPr lang="en-US" sz="3499">
                          <a:solidFill>
                            <a:srgbClr val="FAEFE4"/>
                          </a:solidFill>
                          <a:latin typeface="Bobby Jones"/>
                        </a:rPr>
                        <a:t>XGBClassifier</a:t>
                      </a:r>
                      <a:endParaRPr lang="en-US" sz="1100"/>
                    </a:p>
                  </a:txBody>
                  <a:tcPr marL="190500" marR="190500" marT="190500" marB="190500" anchor="ctr">
                    <a:lnL cmpd="sng" algn="ctr" cap="flat" w="57150">
                      <a:solidFill>
                        <a:srgbClr val="FAEFE4"/>
                      </a:solidFill>
                      <a:prstDash val="solid"/>
                      <a:round/>
                      <a:headEnd type="none" w="med" len="med"/>
                      <a:tailEnd type="none" w="med" len="med"/>
                    </a:lnL>
                    <a:lnR cmpd="sng" algn="ctr" cap="flat" w="57150">
                      <a:solidFill>
                        <a:srgbClr val="FAEFE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solidFill>
                      <a:srgbClr val="A15C64"/>
                    </a:solidFill>
                  </a:tcPr>
                </a:tc>
                <a:tc>
                  <a:txBody>
                    <a:bodyPr anchor="t" rtlCol="false"/>
                    <a:lstStyle/>
                    <a:p>
                      <a:pPr algn="ctr">
                        <a:lnSpc>
                          <a:spcPts val="4200"/>
                        </a:lnSpc>
                        <a:defRPr/>
                      </a:pPr>
                      <a:r>
                        <a:rPr lang="en-US" sz="3000">
                          <a:solidFill>
                            <a:srgbClr val="FAEFE4"/>
                          </a:solidFill>
                          <a:latin typeface="Bobby Jones"/>
                        </a:rPr>
                        <a:t>KNeighborsClassifier</a:t>
                      </a:r>
                      <a:endParaRPr lang="en-US" sz="1100"/>
                    </a:p>
                  </a:txBody>
                  <a:tcPr marL="190500" marR="190500" marT="190500" marB="190500" anchor="ctr">
                    <a:lnL cmpd="sng" algn="ctr" cap="flat" w="57150">
                      <a:solidFill>
                        <a:srgbClr val="FAEFE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solidFill>
                      <a:srgbClr val="A15C64"/>
                    </a:solidFill>
                  </a:tcPr>
                </a:tc>
              </a:tr>
              <a:tr h="1335629">
                <a:tc>
                  <a:txBody>
                    <a:bodyPr anchor="t" rtlCol="false"/>
                    <a:lstStyle/>
                    <a:p>
                      <a:pPr algn="ctr">
                        <a:lnSpc>
                          <a:spcPts val="5599"/>
                        </a:lnSpc>
                        <a:defRPr/>
                      </a:pPr>
                      <a:r>
                        <a:rPr lang="en-US" sz="3999">
                          <a:solidFill>
                            <a:srgbClr val="A2272C"/>
                          </a:solidFill>
                          <a:latin typeface="Bobby Jones"/>
                        </a:rPr>
                        <a:t>0.721</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tcPr>
                </a:tc>
                <a:tc>
                  <a:txBody>
                    <a:bodyPr anchor="t" rtlCol="false"/>
                    <a:lstStyle/>
                    <a:p>
                      <a:pPr algn="ctr">
                        <a:lnSpc>
                          <a:spcPts val="6299"/>
                        </a:lnSpc>
                        <a:defRPr/>
                      </a:pPr>
                      <a:r>
                        <a:rPr lang="en-US" sz="4499">
                          <a:solidFill>
                            <a:srgbClr val="A2272C"/>
                          </a:solidFill>
                          <a:latin typeface="Bobby Jones"/>
                        </a:rPr>
                        <a:t>0.724</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tcPr>
                </a:tc>
                <a:tc>
                  <a:txBody>
                    <a:bodyPr anchor="t" rtlCol="false"/>
                    <a:lstStyle/>
                    <a:p>
                      <a:pPr algn="ctr">
                        <a:lnSpc>
                          <a:spcPts val="6299"/>
                        </a:lnSpc>
                        <a:defRPr/>
                      </a:pPr>
                      <a:r>
                        <a:rPr lang="en-US" sz="4499">
                          <a:solidFill>
                            <a:srgbClr val="A2272C"/>
                          </a:solidFill>
                          <a:latin typeface="Bobby Jones"/>
                        </a:rPr>
                        <a:t>0.721</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tcPr>
                </a:tc>
              </a:tr>
            </a:tbl>
          </a:graphicData>
        </a:graphic>
      </p:graphicFrame>
      <p:graphicFrame>
        <p:nvGraphicFramePr>
          <p:cNvPr name="Table 16" id="16"/>
          <p:cNvGraphicFramePr>
            <a:graphicFrameLocks noGrp="true"/>
          </p:cNvGraphicFramePr>
          <p:nvPr/>
        </p:nvGraphicFramePr>
        <p:xfrm>
          <a:off x="2359857" y="6581101"/>
          <a:ext cx="13039872" cy="2486025"/>
        </p:xfrm>
        <a:graphic>
          <a:graphicData uri="http://schemas.openxmlformats.org/drawingml/2006/table">
            <a:tbl>
              <a:tblPr/>
              <a:tblGrid>
                <a:gridCol w="4351045"/>
                <a:gridCol w="4468435"/>
                <a:gridCol w="4220393"/>
              </a:tblGrid>
              <a:tr h="1150396">
                <a:tc>
                  <a:txBody>
                    <a:bodyPr anchor="t" rtlCol="false"/>
                    <a:lstStyle/>
                    <a:p>
                      <a:pPr algn="ctr">
                        <a:lnSpc>
                          <a:spcPts val="4899"/>
                        </a:lnSpc>
                        <a:defRPr/>
                      </a:pPr>
                      <a:r>
                        <a:rPr lang="en-US" sz="3499">
                          <a:solidFill>
                            <a:srgbClr val="FAEFE4"/>
                          </a:solidFill>
                          <a:latin typeface="Bobby Jones"/>
                        </a:rPr>
                        <a:t>Logistic Regression</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FAEFE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solidFill>
                      <a:srgbClr val="A15C64"/>
                    </a:solidFill>
                  </a:tcPr>
                </a:tc>
                <a:tc>
                  <a:txBody>
                    <a:bodyPr anchor="t" rtlCol="false"/>
                    <a:lstStyle/>
                    <a:p>
                      <a:pPr algn="ctr">
                        <a:lnSpc>
                          <a:spcPts val="4899"/>
                        </a:lnSpc>
                        <a:defRPr/>
                      </a:pPr>
                      <a:r>
                        <a:rPr lang="en-US" sz="3499">
                          <a:solidFill>
                            <a:srgbClr val="FAEFE4"/>
                          </a:solidFill>
                          <a:latin typeface="Bobby Jones"/>
                        </a:rPr>
                        <a:t>XGBClassifier</a:t>
                      </a:r>
                      <a:endParaRPr lang="en-US" sz="1100"/>
                    </a:p>
                  </a:txBody>
                  <a:tcPr marL="190500" marR="190500" marT="190500" marB="190500" anchor="ctr">
                    <a:lnL cmpd="sng" algn="ctr" cap="flat" w="57150">
                      <a:solidFill>
                        <a:srgbClr val="FAEFE4"/>
                      </a:solidFill>
                      <a:prstDash val="solid"/>
                      <a:round/>
                      <a:headEnd type="none" w="med" len="med"/>
                      <a:tailEnd type="none" w="med" len="med"/>
                    </a:lnL>
                    <a:lnR cmpd="sng" algn="ctr" cap="flat" w="57150">
                      <a:solidFill>
                        <a:srgbClr val="FAEFE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solidFill>
                      <a:srgbClr val="A15C64"/>
                    </a:solidFill>
                  </a:tcPr>
                </a:tc>
                <a:tc>
                  <a:txBody>
                    <a:bodyPr anchor="t" rtlCol="false"/>
                    <a:lstStyle/>
                    <a:p>
                      <a:pPr algn="ctr">
                        <a:lnSpc>
                          <a:spcPts val="4200"/>
                        </a:lnSpc>
                        <a:defRPr/>
                      </a:pPr>
                      <a:r>
                        <a:rPr lang="en-US" sz="3000">
                          <a:solidFill>
                            <a:srgbClr val="FAEFE4"/>
                          </a:solidFill>
                          <a:latin typeface="Bobby Jones"/>
                        </a:rPr>
                        <a:t>KNeighborsClassifier</a:t>
                      </a:r>
                      <a:endParaRPr lang="en-US" sz="1100"/>
                    </a:p>
                  </a:txBody>
                  <a:tcPr marL="190500" marR="190500" marT="190500" marB="190500" anchor="ctr">
                    <a:lnL cmpd="sng" algn="ctr" cap="flat" w="57150">
                      <a:solidFill>
                        <a:srgbClr val="FAEFE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solidFill>
                      <a:srgbClr val="A15C64"/>
                    </a:solidFill>
                  </a:tcPr>
                </a:tc>
              </a:tr>
              <a:tr h="1335629">
                <a:tc>
                  <a:txBody>
                    <a:bodyPr anchor="t" rtlCol="false"/>
                    <a:lstStyle/>
                    <a:p>
                      <a:pPr algn="ctr">
                        <a:lnSpc>
                          <a:spcPts val="5599"/>
                        </a:lnSpc>
                        <a:defRPr/>
                      </a:pPr>
                      <a:r>
                        <a:rPr lang="en-US" sz="3999">
                          <a:solidFill>
                            <a:srgbClr val="A2272C"/>
                          </a:solidFill>
                          <a:latin typeface="Bobby Jones"/>
                        </a:rPr>
                        <a:t>0.721</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tcPr>
                </a:tc>
                <a:tc>
                  <a:txBody>
                    <a:bodyPr anchor="t" rtlCol="false"/>
                    <a:lstStyle/>
                    <a:p>
                      <a:pPr algn="ctr">
                        <a:lnSpc>
                          <a:spcPts val="6299"/>
                        </a:lnSpc>
                        <a:defRPr/>
                      </a:pPr>
                      <a:r>
                        <a:rPr lang="en-US" sz="4499">
                          <a:solidFill>
                            <a:srgbClr val="A2272C"/>
                          </a:solidFill>
                          <a:latin typeface="Bobby Jones"/>
                        </a:rPr>
                        <a:t>0.728</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tcPr>
                </a:tc>
                <a:tc>
                  <a:txBody>
                    <a:bodyPr anchor="t" rtlCol="false"/>
                    <a:lstStyle/>
                    <a:p>
                      <a:pPr algn="ctr">
                        <a:lnSpc>
                          <a:spcPts val="6299"/>
                        </a:lnSpc>
                        <a:defRPr/>
                      </a:pPr>
                      <a:r>
                        <a:rPr lang="en-US" sz="4499">
                          <a:solidFill>
                            <a:srgbClr val="A2272C"/>
                          </a:solidFill>
                          <a:latin typeface="Bobby Jones"/>
                        </a:rPr>
                        <a:t>0.722</a:t>
                      </a:r>
                      <a:endParaRPr lang="en-US" sz="1100"/>
                    </a:p>
                  </a:txBody>
                  <a:tcPr marL="190500" marR="190500" marT="190500" marB="190500" anchor="ctr">
                    <a:lnL cmpd="sng" algn="ctr" cap="flat" w="57150">
                      <a:solidFill>
                        <a:srgbClr val="A15C64"/>
                      </a:solidFill>
                      <a:prstDash val="solid"/>
                      <a:round/>
                      <a:headEnd type="none" w="med" len="med"/>
                      <a:tailEnd type="none" w="med" len="med"/>
                    </a:lnL>
                    <a:lnR cmpd="sng" algn="ctr" cap="flat" w="57150">
                      <a:solidFill>
                        <a:srgbClr val="A15C64"/>
                      </a:solidFill>
                      <a:prstDash val="solid"/>
                      <a:round/>
                      <a:headEnd type="none" w="med" len="med"/>
                      <a:tailEnd type="none" w="med" len="med"/>
                    </a:lnR>
                    <a:lnT cmpd="sng" algn="ctr" cap="flat" w="57150">
                      <a:solidFill>
                        <a:srgbClr val="A15C64"/>
                      </a:solidFill>
                      <a:prstDash val="solid"/>
                      <a:round/>
                      <a:headEnd type="none" w="med" len="med"/>
                      <a:tailEnd type="none" w="med" len="med"/>
                    </a:lnT>
                    <a:lnB cmpd="sng" algn="ctr" cap="flat" w="57150">
                      <a:solidFill>
                        <a:srgbClr val="A15C64"/>
                      </a:solidFill>
                      <a:prstDash val="solid"/>
                      <a:round/>
                      <a:headEnd type="none" w="med" len="med"/>
                      <a:tailEnd type="none" w="med" len="med"/>
                    </a:lnB>
                  </a:tcPr>
                </a:tc>
              </a:tr>
            </a:tbl>
          </a:graphicData>
        </a:graphic>
      </p:graphicFrame>
      <p:grpSp>
        <p:nvGrpSpPr>
          <p:cNvPr name="Group 17" id="17"/>
          <p:cNvGrpSpPr/>
          <p:nvPr/>
        </p:nvGrpSpPr>
        <p:grpSpPr>
          <a:xfrm rot="5400000">
            <a:off x="8107139" y="4988248"/>
            <a:ext cx="1489293" cy="1191063"/>
            <a:chOff x="0" y="0"/>
            <a:chExt cx="903203" cy="722337"/>
          </a:xfrm>
        </p:grpSpPr>
        <p:sp>
          <p:nvSpPr>
            <p:cNvPr name="Freeform 18" id="18"/>
            <p:cNvSpPr/>
            <p:nvPr/>
          </p:nvSpPr>
          <p:spPr>
            <a:xfrm flipH="false" flipV="false" rot="0">
              <a:off x="0" y="0"/>
              <a:ext cx="903203" cy="722337"/>
            </a:xfrm>
            <a:custGeom>
              <a:avLst/>
              <a:gdLst/>
              <a:ahLst/>
              <a:cxnLst/>
              <a:rect r="r" b="b" t="t" l="l"/>
              <a:pathLst>
                <a:path h="722337" w="903203">
                  <a:moveTo>
                    <a:pt x="903203" y="361168"/>
                  </a:moveTo>
                  <a:lnTo>
                    <a:pt x="496803" y="0"/>
                  </a:lnTo>
                  <a:lnTo>
                    <a:pt x="496803" y="203200"/>
                  </a:lnTo>
                  <a:lnTo>
                    <a:pt x="0" y="203200"/>
                  </a:lnTo>
                  <a:lnTo>
                    <a:pt x="0" y="519137"/>
                  </a:lnTo>
                  <a:lnTo>
                    <a:pt x="496803" y="519137"/>
                  </a:lnTo>
                  <a:lnTo>
                    <a:pt x="496803" y="722337"/>
                  </a:lnTo>
                  <a:lnTo>
                    <a:pt x="903203" y="361168"/>
                  </a:lnTo>
                  <a:close/>
                </a:path>
              </a:pathLst>
            </a:custGeom>
            <a:solidFill>
              <a:srgbClr val="D76B73"/>
            </a:solidFill>
          </p:spPr>
        </p:sp>
        <p:sp>
          <p:nvSpPr>
            <p:cNvPr name="TextBox 19" id="19"/>
            <p:cNvSpPr txBox="true"/>
            <p:nvPr/>
          </p:nvSpPr>
          <p:spPr>
            <a:xfrm>
              <a:off x="0" y="165100"/>
              <a:ext cx="801603" cy="354037"/>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0">
            <a:off x="-1359797" y="3190464"/>
            <a:ext cx="2719593" cy="1754138"/>
          </a:xfrm>
          <a:custGeom>
            <a:avLst/>
            <a:gdLst/>
            <a:ahLst/>
            <a:cxnLst/>
            <a:rect r="r" b="b" t="t" l="l"/>
            <a:pathLst>
              <a:path h="1754138" w="2719593">
                <a:moveTo>
                  <a:pt x="0" y="0"/>
                </a:moveTo>
                <a:lnTo>
                  <a:pt x="2719594" y="0"/>
                </a:lnTo>
                <a:lnTo>
                  <a:pt x="2719594" y="1754138"/>
                </a:lnTo>
                <a:lnTo>
                  <a:pt x="0" y="17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923613" y="4944602"/>
            <a:ext cx="2719593" cy="1754138"/>
          </a:xfrm>
          <a:custGeom>
            <a:avLst/>
            <a:gdLst/>
            <a:ahLst/>
            <a:cxnLst/>
            <a:rect r="r" b="b" t="t" l="l"/>
            <a:pathLst>
              <a:path h="1754138" w="2719593">
                <a:moveTo>
                  <a:pt x="0" y="0"/>
                </a:moveTo>
                <a:lnTo>
                  <a:pt x="2719594" y="0"/>
                </a:lnTo>
                <a:lnTo>
                  <a:pt x="2719594" y="1754138"/>
                </a:lnTo>
                <a:lnTo>
                  <a:pt x="0" y="17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84449" y="5778343"/>
            <a:ext cx="1278328" cy="920396"/>
          </a:xfrm>
          <a:custGeom>
            <a:avLst/>
            <a:gdLst/>
            <a:ahLst/>
            <a:cxnLst/>
            <a:rect r="r" b="b" t="t" l="l"/>
            <a:pathLst>
              <a:path h="920396" w="1278328">
                <a:moveTo>
                  <a:pt x="0" y="0"/>
                </a:moveTo>
                <a:lnTo>
                  <a:pt x="1278328" y="0"/>
                </a:lnTo>
                <a:lnTo>
                  <a:pt x="1278328" y="920397"/>
                </a:lnTo>
                <a:lnTo>
                  <a:pt x="0" y="9203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0633" y="4024206"/>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623258" y="-1870317"/>
            <a:ext cx="3812111" cy="3740634"/>
          </a:xfrm>
          <a:custGeom>
            <a:avLst/>
            <a:gdLst/>
            <a:ahLst/>
            <a:cxnLst/>
            <a:rect r="r" b="b" t="t" l="l"/>
            <a:pathLst>
              <a:path h="3740634" w="3812111">
                <a:moveTo>
                  <a:pt x="0" y="0"/>
                </a:moveTo>
                <a:lnTo>
                  <a:pt x="3812111" y="0"/>
                </a:lnTo>
                <a:lnTo>
                  <a:pt x="3812111" y="3740634"/>
                </a:lnTo>
                <a:lnTo>
                  <a:pt x="0" y="3740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068898" y="8023691"/>
            <a:ext cx="3812111" cy="3740634"/>
          </a:xfrm>
          <a:custGeom>
            <a:avLst/>
            <a:gdLst/>
            <a:ahLst/>
            <a:cxnLst/>
            <a:rect r="r" b="b" t="t" l="l"/>
            <a:pathLst>
              <a:path h="3740634" w="3812111">
                <a:moveTo>
                  <a:pt x="0" y="0"/>
                </a:moveTo>
                <a:lnTo>
                  <a:pt x="3812111" y="0"/>
                </a:lnTo>
                <a:lnTo>
                  <a:pt x="3812111" y="3740634"/>
                </a:lnTo>
                <a:lnTo>
                  <a:pt x="0" y="3740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30960" y="8000627"/>
            <a:ext cx="1257673" cy="1257673"/>
          </a:xfrm>
          <a:custGeom>
            <a:avLst/>
            <a:gdLst/>
            <a:ahLst/>
            <a:cxnLst/>
            <a:rect r="r" b="b" t="t" l="l"/>
            <a:pathLst>
              <a:path h="1257673" w="1257673">
                <a:moveTo>
                  <a:pt x="0" y="0"/>
                </a:moveTo>
                <a:lnTo>
                  <a:pt x="1257673" y="0"/>
                </a:lnTo>
                <a:lnTo>
                  <a:pt x="1257673" y="1257673"/>
                </a:lnTo>
                <a:lnTo>
                  <a:pt x="0" y="12576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482277" y="748430"/>
            <a:ext cx="1257673" cy="1257673"/>
          </a:xfrm>
          <a:custGeom>
            <a:avLst/>
            <a:gdLst/>
            <a:ahLst/>
            <a:cxnLst/>
            <a:rect r="r" b="b" t="t" l="l"/>
            <a:pathLst>
              <a:path h="1257673" w="1257673">
                <a:moveTo>
                  <a:pt x="0" y="0"/>
                </a:moveTo>
                <a:lnTo>
                  <a:pt x="1257673" y="0"/>
                </a:lnTo>
                <a:lnTo>
                  <a:pt x="1257673" y="1257672"/>
                </a:lnTo>
                <a:lnTo>
                  <a:pt x="0" y="12576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5400000">
            <a:off x="16231969" y="8457138"/>
            <a:ext cx="2661617" cy="998106"/>
          </a:xfrm>
          <a:custGeom>
            <a:avLst/>
            <a:gdLst/>
            <a:ahLst/>
            <a:cxnLst/>
            <a:rect r="r" b="b" t="t" l="l"/>
            <a:pathLst>
              <a:path h="998106" w="2661617">
                <a:moveTo>
                  <a:pt x="0" y="0"/>
                </a:moveTo>
                <a:lnTo>
                  <a:pt x="2661617" y="0"/>
                </a:lnTo>
                <a:lnTo>
                  <a:pt x="2661617" y="998107"/>
                </a:lnTo>
                <a:lnTo>
                  <a:pt x="0" y="9981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5400000">
            <a:off x="-610176" y="625362"/>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268742" y="5504676"/>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6355318" y="2799701"/>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6088706" y="3204624"/>
            <a:ext cx="6105998" cy="6067836"/>
          </a:xfrm>
          <a:custGeom>
            <a:avLst/>
            <a:gdLst/>
            <a:ahLst/>
            <a:cxnLst/>
            <a:rect r="r" b="b" t="t" l="l"/>
            <a:pathLst>
              <a:path h="6067836" w="6105998">
                <a:moveTo>
                  <a:pt x="0" y="0"/>
                </a:moveTo>
                <a:lnTo>
                  <a:pt x="6105998" y="0"/>
                </a:lnTo>
                <a:lnTo>
                  <a:pt x="6105998" y="6067835"/>
                </a:lnTo>
                <a:lnTo>
                  <a:pt x="0" y="60678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11401366" y="828986"/>
            <a:ext cx="1546297" cy="1673934"/>
          </a:xfrm>
          <a:custGeom>
            <a:avLst/>
            <a:gdLst/>
            <a:ahLst/>
            <a:cxnLst/>
            <a:rect r="r" b="b" t="t" l="l"/>
            <a:pathLst>
              <a:path h="1673934" w="1546297">
                <a:moveTo>
                  <a:pt x="0" y="0"/>
                </a:moveTo>
                <a:lnTo>
                  <a:pt x="1546297" y="0"/>
                </a:lnTo>
                <a:lnTo>
                  <a:pt x="1546297" y="1673935"/>
                </a:lnTo>
                <a:lnTo>
                  <a:pt x="0" y="167393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6" id="16"/>
          <p:cNvSpPr txBox="true"/>
          <p:nvPr/>
        </p:nvSpPr>
        <p:spPr>
          <a:xfrm rot="0">
            <a:off x="4754300" y="779152"/>
            <a:ext cx="7617025" cy="2020550"/>
          </a:xfrm>
          <a:prstGeom prst="rect">
            <a:avLst/>
          </a:prstGeom>
        </p:spPr>
        <p:txBody>
          <a:bodyPr anchor="t" rtlCol="false" tIns="0" lIns="0" bIns="0" rIns="0">
            <a:spAutoFit/>
          </a:bodyPr>
          <a:lstStyle/>
          <a:p>
            <a:pPr algn="ctr">
              <a:lnSpc>
                <a:spcPts val="16206"/>
              </a:lnSpc>
              <a:spcBef>
                <a:spcPct val="0"/>
              </a:spcBef>
            </a:pPr>
            <a:r>
              <a:rPr lang="en-US" sz="11575">
                <a:solidFill>
                  <a:srgbClr val="A15C64"/>
                </a:solidFill>
                <a:latin typeface="Bobby Jones"/>
              </a:rPr>
              <a:t>INSIGHTS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336815">
            <a:off x="-851191" y="-1630379"/>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972497"/>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953607" y="739351"/>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845974" y="8267446"/>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658474" y="7855724"/>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49628" y="9258300"/>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252224" y="739351"/>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953607" y="9849831"/>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4330421" y="8762873"/>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5380146" y="2887002"/>
            <a:ext cx="1278328" cy="920396"/>
          </a:xfrm>
          <a:custGeom>
            <a:avLst/>
            <a:gdLst/>
            <a:ahLst/>
            <a:cxnLst/>
            <a:rect r="r" b="b" t="t" l="l"/>
            <a:pathLst>
              <a:path h="920396" w="1278328">
                <a:moveTo>
                  <a:pt x="0" y="0"/>
                </a:moveTo>
                <a:lnTo>
                  <a:pt x="1278328" y="0"/>
                </a:lnTo>
                <a:lnTo>
                  <a:pt x="1278328" y="920397"/>
                </a:lnTo>
                <a:lnTo>
                  <a:pt x="0" y="9203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957831" y="5885277"/>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3" id="13"/>
          <p:cNvGrpSpPr/>
          <p:nvPr/>
        </p:nvGrpSpPr>
        <p:grpSpPr>
          <a:xfrm rot="0">
            <a:off x="343462" y="2536287"/>
            <a:ext cx="8678376" cy="6447372"/>
            <a:chOff x="0" y="0"/>
            <a:chExt cx="2285663" cy="1698073"/>
          </a:xfrm>
        </p:grpSpPr>
        <p:sp>
          <p:nvSpPr>
            <p:cNvPr name="Freeform 14" id="14"/>
            <p:cNvSpPr/>
            <p:nvPr/>
          </p:nvSpPr>
          <p:spPr>
            <a:xfrm flipH="false" flipV="false" rot="0">
              <a:off x="0" y="0"/>
              <a:ext cx="2285663" cy="1698073"/>
            </a:xfrm>
            <a:custGeom>
              <a:avLst/>
              <a:gdLst/>
              <a:ahLst/>
              <a:cxnLst/>
              <a:rect r="r" b="b" t="t" l="l"/>
              <a:pathLst>
                <a:path h="1698073" w="2285663">
                  <a:moveTo>
                    <a:pt x="45497" y="0"/>
                  </a:moveTo>
                  <a:lnTo>
                    <a:pt x="2240166" y="0"/>
                  </a:lnTo>
                  <a:cubicBezTo>
                    <a:pt x="2252232" y="0"/>
                    <a:pt x="2263805" y="4793"/>
                    <a:pt x="2272337" y="13326"/>
                  </a:cubicBezTo>
                  <a:cubicBezTo>
                    <a:pt x="2280869" y="21858"/>
                    <a:pt x="2285663" y="33430"/>
                    <a:pt x="2285663" y="45497"/>
                  </a:cubicBezTo>
                  <a:lnTo>
                    <a:pt x="2285663" y="1652576"/>
                  </a:lnTo>
                  <a:cubicBezTo>
                    <a:pt x="2285663" y="1677704"/>
                    <a:pt x="2265293" y="1698073"/>
                    <a:pt x="2240166" y="1698073"/>
                  </a:cubicBezTo>
                  <a:lnTo>
                    <a:pt x="45497" y="1698073"/>
                  </a:lnTo>
                  <a:cubicBezTo>
                    <a:pt x="20370" y="1698073"/>
                    <a:pt x="0" y="1677704"/>
                    <a:pt x="0" y="1652576"/>
                  </a:cubicBezTo>
                  <a:lnTo>
                    <a:pt x="0" y="45497"/>
                  </a:lnTo>
                  <a:cubicBezTo>
                    <a:pt x="0" y="20370"/>
                    <a:pt x="20370" y="0"/>
                    <a:pt x="45497" y="0"/>
                  </a:cubicBezTo>
                  <a:close/>
                </a:path>
              </a:pathLst>
            </a:custGeom>
            <a:solidFill>
              <a:srgbClr val="D76B73"/>
            </a:solidFill>
          </p:spPr>
        </p:sp>
        <p:sp>
          <p:nvSpPr>
            <p:cNvPr name="TextBox 15" id="15"/>
            <p:cNvSpPr txBox="true"/>
            <p:nvPr/>
          </p:nvSpPr>
          <p:spPr>
            <a:xfrm>
              <a:off x="0" y="-57150"/>
              <a:ext cx="2285663" cy="1755223"/>
            </a:xfrm>
            <a:prstGeom prst="rect">
              <a:avLst/>
            </a:prstGeom>
          </p:spPr>
          <p:txBody>
            <a:bodyPr anchor="ctr" rtlCol="false" tIns="50800" lIns="50800" bIns="50800" rIns="50800"/>
            <a:lstStyle/>
            <a:p>
              <a:pPr algn="ctr">
                <a:lnSpc>
                  <a:spcPts val="3639"/>
                </a:lnSpc>
              </a:pPr>
            </a:p>
          </p:txBody>
        </p:sp>
      </p:grpSp>
      <p:sp>
        <p:nvSpPr>
          <p:cNvPr name="Freeform 16" id="16"/>
          <p:cNvSpPr/>
          <p:nvPr/>
        </p:nvSpPr>
        <p:spPr>
          <a:xfrm flipH="false" flipV="false" rot="0">
            <a:off x="693069" y="2889876"/>
            <a:ext cx="7979164" cy="5820549"/>
          </a:xfrm>
          <a:custGeom>
            <a:avLst/>
            <a:gdLst/>
            <a:ahLst/>
            <a:cxnLst/>
            <a:rect r="r" b="b" t="t" l="l"/>
            <a:pathLst>
              <a:path h="5820549" w="7979164">
                <a:moveTo>
                  <a:pt x="0" y="0"/>
                </a:moveTo>
                <a:lnTo>
                  <a:pt x="7979163" y="0"/>
                </a:lnTo>
                <a:lnTo>
                  <a:pt x="7979163" y="5820549"/>
                </a:lnTo>
                <a:lnTo>
                  <a:pt x="0" y="5820549"/>
                </a:lnTo>
                <a:lnTo>
                  <a:pt x="0" y="0"/>
                </a:lnTo>
                <a:close/>
              </a:path>
            </a:pathLst>
          </a:custGeom>
          <a:blipFill>
            <a:blip r:embed="rId13"/>
            <a:stretch>
              <a:fillRect l="0" t="0" r="0" b="0"/>
            </a:stretch>
          </a:blipFill>
        </p:spPr>
      </p:sp>
      <p:grpSp>
        <p:nvGrpSpPr>
          <p:cNvPr name="Group 17" id="17"/>
          <p:cNvGrpSpPr/>
          <p:nvPr/>
        </p:nvGrpSpPr>
        <p:grpSpPr>
          <a:xfrm rot="0">
            <a:off x="9266162" y="2536287"/>
            <a:ext cx="8678376" cy="6447372"/>
            <a:chOff x="0" y="0"/>
            <a:chExt cx="2285663" cy="1698073"/>
          </a:xfrm>
        </p:grpSpPr>
        <p:sp>
          <p:nvSpPr>
            <p:cNvPr name="Freeform 18" id="18"/>
            <p:cNvSpPr/>
            <p:nvPr/>
          </p:nvSpPr>
          <p:spPr>
            <a:xfrm flipH="false" flipV="false" rot="0">
              <a:off x="0" y="0"/>
              <a:ext cx="2285663" cy="1698073"/>
            </a:xfrm>
            <a:custGeom>
              <a:avLst/>
              <a:gdLst/>
              <a:ahLst/>
              <a:cxnLst/>
              <a:rect r="r" b="b" t="t" l="l"/>
              <a:pathLst>
                <a:path h="1698073" w="2285663">
                  <a:moveTo>
                    <a:pt x="45497" y="0"/>
                  </a:moveTo>
                  <a:lnTo>
                    <a:pt x="2240166" y="0"/>
                  </a:lnTo>
                  <a:cubicBezTo>
                    <a:pt x="2252232" y="0"/>
                    <a:pt x="2263805" y="4793"/>
                    <a:pt x="2272337" y="13326"/>
                  </a:cubicBezTo>
                  <a:cubicBezTo>
                    <a:pt x="2280869" y="21858"/>
                    <a:pt x="2285663" y="33430"/>
                    <a:pt x="2285663" y="45497"/>
                  </a:cubicBezTo>
                  <a:lnTo>
                    <a:pt x="2285663" y="1652576"/>
                  </a:lnTo>
                  <a:cubicBezTo>
                    <a:pt x="2285663" y="1677704"/>
                    <a:pt x="2265293" y="1698073"/>
                    <a:pt x="2240166" y="1698073"/>
                  </a:cubicBezTo>
                  <a:lnTo>
                    <a:pt x="45497" y="1698073"/>
                  </a:lnTo>
                  <a:cubicBezTo>
                    <a:pt x="20370" y="1698073"/>
                    <a:pt x="0" y="1677704"/>
                    <a:pt x="0" y="1652576"/>
                  </a:cubicBezTo>
                  <a:lnTo>
                    <a:pt x="0" y="45497"/>
                  </a:lnTo>
                  <a:cubicBezTo>
                    <a:pt x="0" y="20370"/>
                    <a:pt x="20370" y="0"/>
                    <a:pt x="45497" y="0"/>
                  </a:cubicBezTo>
                  <a:close/>
                </a:path>
              </a:pathLst>
            </a:custGeom>
            <a:solidFill>
              <a:srgbClr val="D76B73"/>
            </a:solidFill>
          </p:spPr>
        </p:sp>
        <p:sp>
          <p:nvSpPr>
            <p:cNvPr name="TextBox 19" id="19"/>
            <p:cNvSpPr txBox="true"/>
            <p:nvPr/>
          </p:nvSpPr>
          <p:spPr>
            <a:xfrm>
              <a:off x="0" y="-57150"/>
              <a:ext cx="2285663" cy="1755223"/>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9604218" y="2849698"/>
            <a:ext cx="7979164" cy="5820549"/>
          </a:xfrm>
          <a:custGeom>
            <a:avLst/>
            <a:gdLst/>
            <a:ahLst/>
            <a:cxnLst/>
            <a:rect r="r" b="b" t="t" l="l"/>
            <a:pathLst>
              <a:path h="5820549" w="7979164">
                <a:moveTo>
                  <a:pt x="0" y="0"/>
                </a:moveTo>
                <a:lnTo>
                  <a:pt x="7979163" y="0"/>
                </a:lnTo>
                <a:lnTo>
                  <a:pt x="7979163" y="5820549"/>
                </a:lnTo>
                <a:lnTo>
                  <a:pt x="0" y="5820549"/>
                </a:lnTo>
                <a:lnTo>
                  <a:pt x="0" y="0"/>
                </a:lnTo>
                <a:close/>
              </a:path>
            </a:pathLst>
          </a:custGeom>
          <a:blipFill>
            <a:blip r:embed="rId14"/>
            <a:stretch>
              <a:fillRect l="0" t="0" r="0" b="0"/>
            </a:stretch>
          </a:blipFill>
        </p:spPr>
      </p:sp>
      <p:sp>
        <p:nvSpPr>
          <p:cNvPr name="Freeform 21" id="21"/>
          <p:cNvSpPr/>
          <p:nvPr/>
        </p:nvSpPr>
        <p:spPr>
          <a:xfrm flipH="false" flipV="false" rot="264103">
            <a:off x="16690325" y="8370331"/>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3836102" y="674132"/>
            <a:ext cx="10860119" cy="1245872"/>
          </a:xfrm>
          <a:prstGeom prst="rect">
            <a:avLst/>
          </a:prstGeom>
        </p:spPr>
        <p:txBody>
          <a:bodyPr anchor="t" rtlCol="false" tIns="0" lIns="0" bIns="0" rIns="0">
            <a:spAutoFit/>
          </a:bodyPr>
          <a:lstStyle/>
          <a:p>
            <a:pPr algn="ctr">
              <a:lnSpc>
                <a:spcPts val="10079"/>
              </a:lnSpc>
              <a:spcBef>
                <a:spcPct val="0"/>
              </a:spcBef>
            </a:pPr>
            <a:r>
              <a:rPr lang="en-US" sz="7199">
                <a:solidFill>
                  <a:srgbClr val="A15C64"/>
                </a:solidFill>
                <a:latin typeface="Bobby Jones"/>
              </a:rPr>
              <a:t>FEATURE IMPORTANCE</a:t>
            </a:r>
          </a:p>
        </p:txBody>
      </p:sp>
      <p:sp>
        <p:nvSpPr>
          <p:cNvPr name="Freeform 23" id="23"/>
          <p:cNvSpPr/>
          <p:nvPr/>
        </p:nvSpPr>
        <p:spPr>
          <a:xfrm flipH="false" flipV="false" rot="0">
            <a:off x="13996858" y="-499053"/>
            <a:ext cx="2661617" cy="998106"/>
          </a:xfrm>
          <a:custGeom>
            <a:avLst/>
            <a:gdLst/>
            <a:ahLst/>
            <a:cxnLst/>
            <a:rect r="r" b="b" t="t" l="l"/>
            <a:pathLst>
              <a:path h="998106" w="2661617">
                <a:moveTo>
                  <a:pt x="0" y="0"/>
                </a:moveTo>
                <a:lnTo>
                  <a:pt x="2661616" y="0"/>
                </a:lnTo>
                <a:lnTo>
                  <a:pt x="2661616" y="998106"/>
                </a:lnTo>
                <a:lnTo>
                  <a:pt x="0" y="99810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4" id="24"/>
          <p:cNvSpPr/>
          <p:nvPr/>
        </p:nvSpPr>
        <p:spPr>
          <a:xfrm flipH="false" flipV="false" rot="0">
            <a:off x="9940718" y="9928678"/>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5375490">
            <a:off x="7252626" y="874881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5210069">
            <a:off x="8788402" y="8918226"/>
            <a:ext cx="851459" cy="1038364"/>
          </a:xfrm>
          <a:custGeom>
            <a:avLst/>
            <a:gdLst/>
            <a:ahLst/>
            <a:cxnLst/>
            <a:rect r="r" b="b" t="t" l="l"/>
            <a:pathLst>
              <a:path h="1038364" w="851459">
                <a:moveTo>
                  <a:pt x="0" y="0"/>
                </a:moveTo>
                <a:lnTo>
                  <a:pt x="851459" y="0"/>
                </a:lnTo>
                <a:lnTo>
                  <a:pt x="851459" y="1038364"/>
                </a:lnTo>
                <a:lnTo>
                  <a:pt x="0" y="1038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6069009" y="9849831"/>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cover dir="d"/>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TextBox 2" id="2"/>
          <p:cNvSpPr txBox="true"/>
          <p:nvPr/>
        </p:nvSpPr>
        <p:spPr>
          <a:xfrm rot="0">
            <a:off x="1286258" y="1420350"/>
            <a:ext cx="13042745" cy="994791"/>
          </a:xfrm>
          <a:prstGeom prst="rect">
            <a:avLst/>
          </a:prstGeom>
        </p:spPr>
        <p:txBody>
          <a:bodyPr anchor="t" rtlCol="false" tIns="0" lIns="0" bIns="0" rIns="0">
            <a:spAutoFit/>
          </a:bodyPr>
          <a:lstStyle/>
          <a:p>
            <a:pPr marL="0" indent="0" lvl="0">
              <a:lnSpc>
                <a:spcPts val="7752"/>
              </a:lnSpc>
            </a:pPr>
            <a:r>
              <a:rPr lang="en-US" sz="6800">
                <a:solidFill>
                  <a:srgbClr val="A2272C"/>
                </a:solidFill>
                <a:latin typeface="Londrina Solid"/>
              </a:rPr>
              <a:t>FEATURE IMPORTANCE</a:t>
            </a:r>
          </a:p>
        </p:txBody>
      </p:sp>
      <p:sp>
        <p:nvSpPr>
          <p:cNvPr name="Freeform 3" id="3"/>
          <p:cNvSpPr/>
          <p:nvPr/>
        </p:nvSpPr>
        <p:spPr>
          <a:xfrm flipH="false" flipV="false" rot="0">
            <a:off x="9144000" y="2811187"/>
            <a:ext cx="8731438" cy="5915216"/>
          </a:xfrm>
          <a:custGeom>
            <a:avLst/>
            <a:gdLst/>
            <a:ahLst/>
            <a:cxnLst/>
            <a:rect r="r" b="b" t="t" l="l"/>
            <a:pathLst>
              <a:path h="5915216" w="8731438">
                <a:moveTo>
                  <a:pt x="0" y="0"/>
                </a:moveTo>
                <a:lnTo>
                  <a:pt x="8731438" y="0"/>
                </a:lnTo>
                <a:lnTo>
                  <a:pt x="8731438" y="5915216"/>
                </a:lnTo>
                <a:lnTo>
                  <a:pt x="0" y="5915216"/>
                </a:lnTo>
                <a:lnTo>
                  <a:pt x="0" y="0"/>
                </a:lnTo>
                <a:close/>
              </a:path>
            </a:pathLst>
          </a:custGeom>
          <a:blipFill>
            <a:blip r:embed="rId3"/>
            <a:stretch>
              <a:fillRect l="-106231" t="-98886" r="0" b="0"/>
            </a:stretch>
          </a:blipFill>
        </p:spPr>
      </p:sp>
      <p:grpSp>
        <p:nvGrpSpPr>
          <p:cNvPr name="Group 4" id="4"/>
          <p:cNvGrpSpPr/>
          <p:nvPr/>
        </p:nvGrpSpPr>
        <p:grpSpPr>
          <a:xfrm rot="0">
            <a:off x="906023" y="2810928"/>
            <a:ext cx="7877154" cy="6191663"/>
            <a:chOff x="0" y="0"/>
            <a:chExt cx="2074641" cy="1630726"/>
          </a:xfrm>
        </p:grpSpPr>
        <p:sp>
          <p:nvSpPr>
            <p:cNvPr name="Freeform 5" id="5"/>
            <p:cNvSpPr/>
            <p:nvPr/>
          </p:nvSpPr>
          <p:spPr>
            <a:xfrm flipH="false" flipV="false" rot="0">
              <a:off x="0" y="0"/>
              <a:ext cx="2074641" cy="1630726"/>
            </a:xfrm>
            <a:custGeom>
              <a:avLst/>
              <a:gdLst/>
              <a:ahLst/>
              <a:cxnLst/>
              <a:rect r="r" b="b" t="t" l="l"/>
              <a:pathLst>
                <a:path h="1630726" w="2074641">
                  <a:moveTo>
                    <a:pt x="50124" y="0"/>
                  </a:moveTo>
                  <a:lnTo>
                    <a:pt x="2024517" y="0"/>
                  </a:lnTo>
                  <a:cubicBezTo>
                    <a:pt x="2052200" y="0"/>
                    <a:pt x="2074641" y="22441"/>
                    <a:pt x="2074641" y="50124"/>
                  </a:cubicBezTo>
                  <a:lnTo>
                    <a:pt x="2074641" y="1580602"/>
                  </a:lnTo>
                  <a:cubicBezTo>
                    <a:pt x="2074641" y="1608285"/>
                    <a:pt x="2052200" y="1630726"/>
                    <a:pt x="2024517" y="1630726"/>
                  </a:cubicBezTo>
                  <a:lnTo>
                    <a:pt x="50124" y="1630726"/>
                  </a:lnTo>
                  <a:cubicBezTo>
                    <a:pt x="22441" y="1630726"/>
                    <a:pt x="0" y="1608285"/>
                    <a:pt x="0" y="1580602"/>
                  </a:cubicBezTo>
                  <a:lnTo>
                    <a:pt x="0" y="50124"/>
                  </a:lnTo>
                  <a:cubicBezTo>
                    <a:pt x="0" y="22441"/>
                    <a:pt x="22441" y="0"/>
                    <a:pt x="50124" y="0"/>
                  </a:cubicBezTo>
                  <a:close/>
                </a:path>
              </a:pathLst>
            </a:custGeom>
            <a:solidFill>
              <a:srgbClr val="D76B73"/>
            </a:solidFill>
          </p:spPr>
        </p:sp>
        <p:sp>
          <p:nvSpPr>
            <p:cNvPr name="TextBox 6" id="6"/>
            <p:cNvSpPr txBox="true"/>
            <p:nvPr/>
          </p:nvSpPr>
          <p:spPr>
            <a:xfrm>
              <a:off x="0" y="-57150"/>
              <a:ext cx="2074641" cy="1687876"/>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286258" y="3408034"/>
            <a:ext cx="6769785" cy="4930776"/>
          </a:xfrm>
          <a:prstGeom prst="rect">
            <a:avLst/>
          </a:prstGeom>
        </p:spPr>
        <p:txBody>
          <a:bodyPr anchor="t" rtlCol="false" tIns="0" lIns="0" bIns="0" rIns="0">
            <a:spAutoFit/>
          </a:bodyPr>
          <a:lstStyle/>
          <a:p>
            <a:pPr marL="755646" indent="-377823" lvl="1">
              <a:lnSpc>
                <a:spcPts val="4899"/>
              </a:lnSpc>
              <a:buFont typeface="Arial"/>
              <a:buChar char="•"/>
            </a:pPr>
            <a:r>
              <a:rPr lang="en-US" sz="3499">
                <a:solidFill>
                  <a:srgbClr val="FFF8ED"/>
                </a:solidFill>
                <a:latin typeface="Bobby Jones"/>
              </a:rPr>
              <a:t>‘ap_hi’ has the greatest feature importance</a:t>
            </a:r>
          </a:p>
          <a:p>
            <a:pPr marL="755646" indent="-377823" lvl="1">
              <a:lnSpc>
                <a:spcPts val="4899"/>
              </a:lnSpc>
              <a:buFont typeface="Arial"/>
              <a:buChar char="•"/>
            </a:pPr>
            <a:r>
              <a:rPr lang="en-US" sz="3499">
                <a:solidFill>
                  <a:srgbClr val="FFF8ED"/>
                </a:solidFill>
                <a:latin typeface="Bobby Jones"/>
              </a:rPr>
              <a:t>Clear distinction between the cardio classes for ‘ap_hi’ feature. </a:t>
            </a:r>
          </a:p>
          <a:p>
            <a:pPr marL="755646" indent="-377823" lvl="1">
              <a:lnSpc>
                <a:spcPts val="4899"/>
              </a:lnSpc>
              <a:buFont typeface="Arial"/>
              <a:buChar char="•"/>
            </a:pPr>
            <a:r>
              <a:rPr lang="en-US" sz="3499">
                <a:solidFill>
                  <a:srgbClr val="FFF8ED"/>
                </a:solidFill>
                <a:latin typeface="Bobby Jones"/>
              </a:rPr>
              <a:t>More higher ap_hi values for Cardio class “1” and higher median value.</a:t>
            </a:r>
          </a:p>
        </p:txBody>
      </p:sp>
      <p:sp>
        <p:nvSpPr>
          <p:cNvPr name="Freeform 8" id="8"/>
          <p:cNvSpPr/>
          <p:nvPr/>
        </p:nvSpPr>
        <p:spPr>
          <a:xfrm flipH="false" flipV="false" rot="264103">
            <a:off x="16990710" y="8332147"/>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256799" y="9894120"/>
            <a:ext cx="812500" cy="990854"/>
          </a:xfrm>
          <a:custGeom>
            <a:avLst/>
            <a:gdLst/>
            <a:ahLst/>
            <a:cxnLst/>
            <a:rect r="r" b="b" t="t" l="l"/>
            <a:pathLst>
              <a:path h="990854" w="812500">
                <a:moveTo>
                  <a:pt x="0" y="0"/>
                </a:moveTo>
                <a:lnTo>
                  <a:pt x="812501" y="0"/>
                </a:lnTo>
                <a:lnTo>
                  <a:pt x="812501" y="990854"/>
                </a:lnTo>
                <a:lnTo>
                  <a:pt x="0" y="9908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836993" y="8860012"/>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34255" y="7166556"/>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761807" y="8726144"/>
            <a:ext cx="3208618" cy="3091094"/>
            <a:chOff x="0" y="0"/>
            <a:chExt cx="4278157" cy="4121458"/>
          </a:xfrm>
        </p:grpSpPr>
        <p:sp>
          <p:nvSpPr>
            <p:cNvPr name="Freeform 13" id="13"/>
            <p:cNvSpPr/>
            <p:nvPr/>
          </p:nvSpPr>
          <p:spPr>
            <a:xfrm flipH="false" flipV="false" rot="0">
              <a:off x="0" y="470545"/>
              <a:ext cx="3720676" cy="3650913"/>
            </a:xfrm>
            <a:custGeom>
              <a:avLst/>
              <a:gdLst/>
              <a:ahLst/>
              <a:cxnLst/>
              <a:rect r="r" b="b" t="t" l="l"/>
              <a:pathLst>
                <a:path h="3650913" w="3720676">
                  <a:moveTo>
                    <a:pt x="0" y="0"/>
                  </a:moveTo>
                  <a:lnTo>
                    <a:pt x="3720676" y="0"/>
                  </a:lnTo>
                  <a:lnTo>
                    <a:pt x="3720676" y="3650913"/>
                  </a:lnTo>
                  <a:lnTo>
                    <a:pt x="0" y="36509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557481" y="0"/>
              <a:ext cx="3720676" cy="3650913"/>
            </a:xfrm>
            <a:custGeom>
              <a:avLst/>
              <a:gdLst/>
              <a:ahLst/>
              <a:cxnLst/>
              <a:rect r="r" b="b" t="t" l="l"/>
              <a:pathLst>
                <a:path h="3650913" w="3720676">
                  <a:moveTo>
                    <a:pt x="0" y="0"/>
                  </a:moveTo>
                  <a:lnTo>
                    <a:pt x="3720676" y="0"/>
                  </a:lnTo>
                  <a:lnTo>
                    <a:pt x="3720676" y="3650913"/>
                  </a:lnTo>
                  <a:lnTo>
                    <a:pt x="0" y="36509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5" id="15"/>
          <p:cNvSpPr/>
          <p:nvPr/>
        </p:nvSpPr>
        <p:spPr>
          <a:xfrm flipH="false" flipV="false" rot="-9776079">
            <a:off x="-810762" y="-3280893"/>
            <a:ext cx="3433569" cy="4976187"/>
          </a:xfrm>
          <a:custGeom>
            <a:avLst/>
            <a:gdLst/>
            <a:ahLst/>
            <a:cxnLst/>
            <a:rect r="r" b="b" t="t" l="l"/>
            <a:pathLst>
              <a:path h="4976187" w="3433569">
                <a:moveTo>
                  <a:pt x="0" y="0"/>
                </a:moveTo>
                <a:lnTo>
                  <a:pt x="3433569" y="0"/>
                </a:lnTo>
                <a:lnTo>
                  <a:pt x="3433569" y="4976187"/>
                </a:lnTo>
                <a:lnTo>
                  <a:pt x="0" y="49761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87754" y="267645"/>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612661" y="34500"/>
            <a:ext cx="812500" cy="990854"/>
          </a:xfrm>
          <a:custGeom>
            <a:avLst/>
            <a:gdLst/>
            <a:ahLst/>
            <a:cxnLst/>
            <a:rect r="r" b="b" t="t" l="l"/>
            <a:pathLst>
              <a:path h="990854" w="812500">
                <a:moveTo>
                  <a:pt x="0" y="0"/>
                </a:moveTo>
                <a:lnTo>
                  <a:pt x="812501" y="0"/>
                </a:lnTo>
                <a:lnTo>
                  <a:pt x="812501" y="990854"/>
                </a:lnTo>
                <a:lnTo>
                  <a:pt x="0" y="9908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5400000">
            <a:off x="8871723" y="-2010706"/>
            <a:ext cx="3812111" cy="3740634"/>
          </a:xfrm>
          <a:custGeom>
            <a:avLst/>
            <a:gdLst/>
            <a:ahLst/>
            <a:cxnLst/>
            <a:rect r="r" b="b" t="t" l="l"/>
            <a:pathLst>
              <a:path h="3740634" w="3812111">
                <a:moveTo>
                  <a:pt x="0" y="0"/>
                </a:moveTo>
                <a:lnTo>
                  <a:pt x="3812112" y="0"/>
                </a:lnTo>
                <a:lnTo>
                  <a:pt x="3812112" y="3740634"/>
                </a:lnTo>
                <a:lnTo>
                  <a:pt x="0" y="374063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5400000">
            <a:off x="11413487" y="753414"/>
            <a:ext cx="1257673" cy="1257673"/>
          </a:xfrm>
          <a:custGeom>
            <a:avLst/>
            <a:gdLst/>
            <a:ahLst/>
            <a:cxnLst/>
            <a:rect r="r" b="b" t="t" l="l"/>
            <a:pathLst>
              <a:path h="1257673" w="1257673">
                <a:moveTo>
                  <a:pt x="0" y="0"/>
                </a:moveTo>
                <a:lnTo>
                  <a:pt x="1257673" y="0"/>
                </a:lnTo>
                <a:lnTo>
                  <a:pt x="1257673" y="1257673"/>
                </a:lnTo>
                <a:lnTo>
                  <a:pt x="0" y="12576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15279012" y="1587049"/>
            <a:ext cx="3892957" cy="720197"/>
          </a:xfrm>
          <a:custGeom>
            <a:avLst/>
            <a:gdLst/>
            <a:ahLst/>
            <a:cxnLst/>
            <a:rect r="r" b="b" t="t" l="l"/>
            <a:pathLst>
              <a:path h="720197" w="3892957">
                <a:moveTo>
                  <a:pt x="0" y="0"/>
                </a:moveTo>
                <a:lnTo>
                  <a:pt x="3892957" y="0"/>
                </a:lnTo>
                <a:lnTo>
                  <a:pt x="3892957" y="720197"/>
                </a:lnTo>
                <a:lnTo>
                  <a:pt x="0" y="7201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1" id="21"/>
          <p:cNvSpPr/>
          <p:nvPr/>
        </p:nvSpPr>
        <p:spPr>
          <a:xfrm flipH="false" flipV="false" rot="0">
            <a:off x="17165650" y="-328605"/>
            <a:ext cx="1192501" cy="1192501"/>
          </a:xfrm>
          <a:custGeom>
            <a:avLst/>
            <a:gdLst/>
            <a:ahLst/>
            <a:cxnLst/>
            <a:rect r="r" b="b" t="t" l="l"/>
            <a:pathLst>
              <a:path h="1192501" w="1192501">
                <a:moveTo>
                  <a:pt x="0" y="0"/>
                </a:moveTo>
                <a:lnTo>
                  <a:pt x="1192501" y="0"/>
                </a:lnTo>
                <a:lnTo>
                  <a:pt x="1192501" y="1192501"/>
                </a:lnTo>
                <a:lnTo>
                  <a:pt x="0" y="11925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2" id="22"/>
          <p:cNvSpPr/>
          <p:nvPr/>
        </p:nvSpPr>
        <p:spPr>
          <a:xfrm flipH="false" flipV="false" rot="0">
            <a:off x="9940718" y="9928678"/>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3" id="23"/>
          <p:cNvSpPr/>
          <p:nvPr/>
        </p:nvSpPr>
        <p:spPr>
          <a:xfrm flipH="false" flipV="false" rot="5375490">
            <a:off x="7252626" y="874881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5210069">
            <a:off x="8788402" y="8918226"/>
            <a:ext cx="851459" cy="1038364"/>
          </a:xfrm>
          <a:custGeom>
            <a:avLst/>
            <a:gdLst/>
            <a:ahLst/>
            <a:cxnLst/>
            <a:rect r="r" b="b" t="t" l="l"/>
            <a:pathLst>
              <a:path h="1038364" w="851459">
                <a:moveTo>
                  <a:pt x="0" y="0"/>
                </a:moveTo>
                <a:lnTo>
                  <a:pt x="851459" y="0"/>
                </a:lnTo>
                <a:lnTo>
                  <a:pt x="851459" y="1038364"/>
                </a:lnTo>
                <a:lnTo>
                  <a:pt x="0" y="1038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6069009" y="9849831"/>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TextBox 2" id="2"/>
          <p:cNvSpPr txBox="true"/>
          <p:nvPr/>
        </p:nvSpPr>
        <p:spPr>
          <a:xfrm rot="0">
            <a:off x="1388542" y="1375339"/>
            <a:ext cx="13042745" cy="994791"/>
          </a:xfrm>
          <a:prstGeom prst="rect">
            <a:avLst/>
          </a:prstGeom>
        </p:spPr>
        <p:txBody>
          <a:bodyPr anchor="t" rtlCol="false" tIns="0" lIns="0" bIns="0" rIns="0">
            <a:spAutoFit/>
          </a:bodyPr>
          <a:lstStyle/>
          <a:p>
            <a:pPr marL="0" indent="0" lvl="0">
              <a:lnSpc>
                <a:spcPts val="7752"/>
              </a:lnSpc>
            </a:pPr>
            <a:r>
              <a:rPr lang="en-US" sz="6800">
                <a:solidFill>
                  <a:srgbClr val="A2272C"/>
                </a:solidFill>
                <a:latin typeface="Londrina Solid"/>
              </a:rPr>
              <a:t>FEATURE IMPORTANCE</a:t>
            </a:r>
          </a:p>
        </p:txBody>
      </p:sp>
      <p:grpSp>
        <p:nvGrpSpPr>
          <p:cNvPr name="Group 3" id="3"/>
          <p:cNvGrpSpPr/>
          <p:nvPr/>
        </p:nvGrpSpPr>
        <p:grpSpPr>
          <a:xfrm rot="0">
            <a:off x="906023" y="2810928"/>
            <a:ext cx="7877154" cy="6191663"/>
            <a:chOff x="0" y="0"/>
            <a:chExt cx="2074641" cy="1630726"/>
          </a:xfrm>
        </p:grpSpPr>
        <p:sp>
          <p:nvSpPr>
            <p:cNvPr name="Freeform 4" id="4"/>
            <p:cNvSpPr/>
            <p:nvPr/>
          </p:nvSpPr>
          <p:spPr>
            <a:xfrm flipH="false" flipV="false" rot="0">
              <a:off x="0" y="0"/>
              <a:ext cx="2074641" cy="1630726"/>
            </a:xfrm>
            <a:custGeom>
              <a:avLst/>
              <a:gdLst/>
              <a:ahLst/>
              <a:cxnLst/>
              <a:rect r="r" b="b" t="t" l="l"/>
              <a:pathLst>
                <a:path h="1630726" w="2074641">
                  <a:moveTo>
                    <a:pt x="50124" y="0"/>
                  </a:moveTo>
                  <a:lnTo>
                    <a:pt x="2024517" y="0"/>
                  </a:lnTo>
                  <a:cubicBezTo>
                    <a:pt x="2052200" y="0"/>
                    <a:pt x="2074641" y="22441"/>
                    <a:pt x="2074641" y="50124"/>
                  </a:cubicBezTo>
                  <a:lnTo>
                    <a:pt x="2074641" y="1580602"/>
                  </a:lnTo>
                  <a:cubicBezTo>
                    <a:pt x="2074641" y="1608285"/>
                    <a:pt x="2052200" y="1630726"/>
                    <a:pt x="2024517" y="1630726"/>
                  </a:cubicBezTo>
                  <a:lnTo>
                    <a:pt x="50124" y="1630726"/>
                  </a:lnTo>
                  <a:cubicBezTo>
                    <a:pt x="22441" y="1630726"/>
                    <a:pt x="0" y="1608285"/>
                    <a:pt x="0" y="1580602"/>
                  </a:cubicBezTo>
                  <a:lnTo>
                    <a:pt x="0" y="50124"/>
                  </a:lnTo>
                  <a:cubicBezTo>
                    <a:pt x="0" y="22441"/>
                    <a:pt x="22441" y="0"/>
                    <a:pt x="50124" y="0"/>
                  </a:cubicBezTo>
                  <a:close/>
                </a:path>
              </a:pathLst>
            </a:custGeom>
            <a:solidFill>
              <a:srgbClr val="D76B73"/>
            </a:solidFill>
          </p:spPr>
        </p:sp>
        <p:sp>
          <p:nvSpPr>
            <p:cNvPr name="TextBox 5" id="5"/>
            <p:cNvSpPr txBox="true"/>
            <p:nvPr/>
          </p:nvSpPr>
          <p:spPr>
            <a:xfrm>
              <a:off x="0" y="-57150"/>
              <a:ext cx="2074641" cy="1687876"/>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1388542" y="3310111"/>
            <a:ext cx="6769785" cy="5549901"/>
          </a:xfrm>
          <a:prstGeom prst="rect">
            <a:avLst/>
          </a:prstGeom>
        </p:spPr>
        <p:txBody>
          <a:bodyPr anchor="t" rtlCol="false" tIns="0" lIns="0" bIns="0" rIns="0">
            <a:spAutoFit/>
          </a:bodyPr>
          <a:lstStyle/>
          <a:p>
            <a:pPr marL="755646" indent="-377823" lvl="1">
              <a:lnSpc>
                <a:spcPts val="4899"/>
              </a:lnSpc>
              <a:buFont typeface="Arial"/>
              <a:buChar char="•"/>
            </a:pPr>
            <a:r>
              <a:rPr lang="en-US" sz="3499">
                <a:solidFill>
                  <a:srgbClr val="FFF8ED"/>
                </a:solidFill>
                <a:latin typeface="Bobby Jones"/>
              </a:rPr>
              <a:t>‘‘cholesterol’ also shows great importance </a:t>
            </a:r>
          </a:p>
          <a:p>
            <a:pPr marL="755646" indent="-377823" lvl="1">
              <a:lnSpc>
                <a:spcPts val="4899"/>
              </a:lnSpc>
              <a:buFont typeface="Arial"/>
              <a:buChar char="•"/>
            </a:pPr>
            <a:r>
              <a:rPr lang="en-US" sz="3499">
                <a:solidFill>
                  <a:srgbClr val="FFF8ED"/>
                </a:solidFill>
                <a:latin typeface="Bobby Jones"/>
              </a:rPr>
              <a:t>clear distinction of distribution between ‘cardio’ classes.</a:t>
            </a:r>
          </a:p>
          <a:p>
            <a:pPr marL="755646" indent="-377823" lvl="1">
              <a:lnSpc>
                <a:spcPts val="4899"/>
              </a:lnSpc>
              <a:buFont typeface="Arial"/>
              <a:buChar char="•"/>
            </a:pPr>
            <a:r>
              <a:rPr lang="en-US" sz="3499">
                <a:solidFill>
                  <a:srgbClr val="FFF8ED"/>
                </a:solidFill>
                <a:latin typeface="Bobby Jones"/>
              </a:rPr>
              <a:t>EX: 5 times more cardio “1” compared to cardio “0” for cholesterol Lvl 3</a:t>
            </a:r>
          </a:p>
          <a:p>
            <a:pPr>
              <a:lnSpc>
                <a:spcPts val="4899"/>
              </a:lnSpc>
            </a:pPr>
          </a:p>
        </p:txBody>
      </p:sp>
      <p:sp>
        <p:nvSpPr>
          <p:cNvPr name="Freeform 7" id="7"/>
          <p:cNvSpPr/>
          <p:nvPr/>
        </p:nvSpPr>
        <p:spPr>
          <a:xfrm flipH="false" flipV="false" rot="264103">
            <a:off x="16990710" y="8731759"/>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256799" y="9894120"/>
            <a:ext cx="812500" cy="990854"/>
          </a:xfrm>
          <a:custGeom>
            <a:avLst/>
            <a:gdLst/>
            <a:ahLst/>
            <a:cxnLst/>
            <a:rect r="r" b="b" t="t" l="l"/>
            <a:pathLst>
              <a:path h="990854" w="812500">
                <a:moveTo>
                  <a:pt x="0" y="0"/>
                </a:moveTo>
                <a:lnTo>
                  <a:pt x="812501" y="0"/>
                </a:lnTo>
                <a:lnTo>
                  <a:pt x="812501"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836993" y="9259624"/>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34255" y="7166556"/>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1761807" y="8726144"/>
            <a:ext cx="3208618" cy="3091094"/>
            <a:chOff x="0" y="0"/>
            <a:chExt cx="4278157" cy="4121458"/>
          </a:xfrm>
        </p:grpSpPr>
        <p:sp>
          <p:nvSpPr>
            <p:cNvPr name="Freeform 12" id="12"/>
            <p:cNvSpPr/>
            <p:nvPr/>
          </p:nvSpPr>
          <p:spPr>
            <a:xfrm flipH="false" flipV="false" rot="0">
              <a:off x="0" y="470545"/>
              <a:ext cx="3720676" cy="3650913"/>
            </a:xfrm>
            <a:custGeom>
              <a:avLst/>
              <a:gdLst/>
              <a:ahLst/>
              <a:cxnLst/>
              <a:rect r="r" b="b" t="t" l="l"/>
              <a:pathLst>
                <a:path h="3650913" w="3720676">
                  <a:moveTo>
                    <a:pt x="0" y="0"/>
                  </a:moveTo>
                  <a:lnTo>
                    <a:pt x="3720676" y="0"/>
                  </a:lnTo>
                  <a:lnTo>
                    <a:pt x="3720676" y="3650913"/>
                  </a:lnTo>
                  <a:lnTo>
                    <a:pt x="0" y="36509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557481" y="0"/>
              <a:ext cx="3720676" cy="3650913"/>
            </a:xfrm>
            <a:custGeom>
              <a:avLst/>
              <a:gdLst/>
              <a:ahLst/>
              <a:cxnLst/>
              <a:rect r="r" b="b" t="t" l="l"/>
              <a:pathLst>
                <a:path h="3650913" w="3720676">
                  <a:moveTo>
                    <a:pt x="0" y="0"/>
                  </a:moveTo>
                  <a:lnTo>
                    <a:pt x="3720676" y="0"/>
                  </a:lnTo>
                  <a:lnTo>
                    <a:pt x="3720676" y="3650913"/>
                  </a:lnTo>
                  <a:lnTo>
                    <a:pt x="0" y="36509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14" id="14"/>
          <p:cNvSpPr/>
          <p:nvPr/>
        </p:nvSpPr>
        <p:spPr>
          <a:xfrm flipH="false" flipV="false" rot="-9776079">
            <a:off x="-810762" y="-3280893"/>
            <a:ext cx="3433569" cy="4976187"/>
          </a:xfrm>
          <a:custGeom>
            <a:avLst/>
            <a:gdLst/>
            <a:ahLst/>
            <a:cxnLst/>
            <a:rect r="r" b="b" t="t" l="l"/>
            <a:pathLst>
              <a:path h="4976187" w="3433569">
                <a:moveTo>
                  <a:pt x="0" y="0"/>
                </a:moveTo>
                <a:lnTo>
                  <a:pt x="3433569" y="0"/>
                </a:lnTo>
                <a:lnTo>
                  <a:pt x="3433569" y="4976187"/>
                </a:lnTo>
                <a:lnTo>
                  <a:pt x="0" y="49761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687754" y="267645"/>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612661" y="34500"/>
            <a:ext cx="812500" cy="990854"/>
          </a:xfrm>
          <a:custGeom>
            <a:avLst/>
            <a:gdLst/>
            <a:ahLst/>
            <a:cxnLst/>
            <a:rect r="r" b="b" t="t" l="l"/>
            <a:pathLst>
              <a:path h="990854" w="812500">
                <a:moveTo>
                  <a:pt x="0" y="0"/>
                </a:moveTo>
                <a:lnTo>
                  <a:pt x="812501" y="0"/>
                </a:lnTo>
                <a:lnTo>
                  <a:pt x="812501"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5400000">
            <a:off x="8822113" y="-2626213"/>
            <a:ext cx="3812111" cy="3740634"/>
          </a:xfrm>
          <a:custGeom>
            <a:avLst/>
            <a:gdLst/>
            <a:ahLst/>
            <a:cxnLst/>
            <a:rect r="r" b="b" t="t" l="l"/>
            <a:pathLst>
              <a:path h="3740634" w="3812111">
                <a:moveTo>
                  <a:pt x="0" y="0"/>
                </a:moveTo>
                <a:lnTo>
                  <a:pt x="3812111" y="0"/>
                </a:lnTo>
                <a:lnTo>
                  <a:pt x="3812111" y="3740634"/>
                </a:lnTo>
                <a:lnTo>
                  <a:pt x="0" y="37406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5400000">
            <a:off x="11363877" y="137907"/>
            <a:ext cx="1257673" cy="1257673"/>
          </a:xfrm>
          <a:custGeom>
            <a:avLst/>
            <a:gdLst/>
            <a:ahLst/>
            <a:cxnLst/>
            <a:rect r="r" b="b" t="t" l="l"/>
            <a:pathLst>
              <a:path h="1257673" w="1257673">
                <a:moveTo>
                  <a:pt x="0" y="0"/>
                </a:moveTo>
                <a:lnTo>
                  <a:pt x="1257672" y="0"/>
                </a:lnTo>
                <a:lnTo>
                  <a:pt x="1257672" y="1257673"/>
                </a:lnTo>
                <a:lnTo>
                  <a:pt x="0" y="12576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15312821" y="831613"/>
            <a:ext cx="3892957" cy="720197"/>
          </a:xfrm>
          <a:custGeom>
            <a:avLst/>
            <a:gdLst/>
            <a:ahLst/>
            <a:cxnLst/>
            <a:rect r="r" b="b" t="t" l="l"/>
            <a:pathLst>
              <a:path h="720197" w="3892957">
                <a:moveTo>
                  <a:pt x="0" y="0"/>
                </a:moveTo>
                <a:lnTo>
                  <a:pt x="3892958" y="0"/>
                </a:lnTo>
                <a:lnTo>
                  <a:pt x="3892958" y="720197"/>
                </a:lnTo>
                <a:lnTo>
                  <a:pt x="0" y="7201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false" flipV="false" rot="0">
            <a:off x="17217815" y="-662574"/>
            <a:ext cx="1192501" cy="1192501"/>
          </a:xfrm>
          <a:custGeom>
            <a:avLst/>
            <a:gdLst/>
            <a:ahLst/>
            <a:cxnLst/>
            <a:rect r="r" b="b" t="t" l="l"/>
            <a:pathLst>
              <a:path h="1192501" w="1192501">
                <a:moveTo>
                  <a:pt x="0" y="0"/>
                </a:moveTo>
                <a:lnTo>
                  <a:pt x="1192501" y="0"/>
                </a:lnTo>
                <a:lnTo>
                  <a:pt x="1192501" y="1192501"/>
                </a:lnTo>
                <a:lnTo>
                  <a:pt x="0" y="119250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1" id="21"/>
          <p:cNvSpPr/>
          <p:nvPr/>
        </p:nvSpPr>
        <p:spPr>
          <a:xfrm flipH="false" flipV="false" rot="0">
            <a:off x="9746948" y="9947610"/>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5375490">
            <a:off x="7058857" y="9058195"/>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5210069">
            <a:off x="8594632" y="9192867"/>
            <a:ext cx="851459" cy="1038364"/>
          </a:xfrm>
          <a:custGeom>
            <a:avLst/>
            <a:gdLst/>
            <a:ahLst/>
            <a:cxnLst/>
            <a:rect r="r" b="b" t="t" l="l"/>
            <a:pathLst>
              <a:path h="1038364" w="851459">
                <a:moveTo>
                  <a:pt x="0" y="0"/>
                </a:moveTo>
                <a:lnTo>
                  <a:pt x="851459" y="0"/>
                </a:lnTo>
                <a:lnTo>
                  <a:pt x="851459" y="1038365"/>
                </a:lnTo>
                <a:lnTo>
                  <a:pt x="0" y="10383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5875239" y="9868763"/>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9378131" y="2130396"/>
            <a:ext cx="7921316" cy="6729616"/>
          </a:xfrm>
          <a:custGeom>
            <a:avLst/>
            <a:gdLst/>
            <a:ahLst/>
            <a:cxnLst/>
            <a:rect r="r" b="b" t="t" l="l"/>
            <a:pathLst>
              <a:path h="6729616" w="7921316">
                <a:moveTo>
                  <a:pt x="0" y="0"/>
                </a:moveTo>
                <a:lnTo>
                  <a:pt x="7921316" y="0"/>
                </a:lnTo>
                <a:lnTo>
                  <a:pt x="7921316" y="6729616"/>
                </a:lnTo>
                <a:lnTo>
                  <a:pt x="0" y="6729616"/>
                </a:lnTo>
                <a:lnTo>
                  <a:pt x="0" y="0"/>
                </a:lnTo>
                <a:close/>
              </a:path>
            </a:pathLst>
          </a:custGeom>
          <a:blipFill>
            <a:blip r:embed="rId21"/>
            <a:stretch>
              <a:fillRect l="-99999" t="0" r="0" b="-194826"/>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336815">
            <a:off x="-900715" y="-1529733"/>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64103">
            <a:off x="17302746" y="8034956"/>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72497"/>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53607" y="739351"/>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280326" y="9169720"/>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92826" y="8757997"/>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8759" y="8762873"/>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252224" y="972497"/>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098966" y="9522715"/>
            <a:ext cx="2790507" cy="2738185"/>
          </a:xfrm>
          <a:custGeom>
            <a:avLst/>
            <a:gdLst/>
            <a:ahLst/>
            <a:cxnLst/>
            <a:rect r="r" b="b" t="t" l="l"/>
            <a:pathLst>
              <a:path h="2738185" w="2790507">
                <a:moveTo>
                  <a:pt x="0" y="0"/>
                </a:moveTo>
                <a:lnTo>
                  <a:pt x="2790507" y="0"/>
                </a:lnTo>
                <a:lnTo>
                  <a:pt x="2790507"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892747" y="4291613"/>
            <a:ext cx="2790507" cy="2738185"/>
          </a:xfrm>
          <a:custGeom>
            <a:avLst/>
            <a:gdLst/>
            <a:ahLst/>
            <a:cxnLst/>
            <a:rect r="r" b="b" t="t" l="l"/>
            <a:pathLst>
              <a:path h="2738185" w="2790507">
                <a:moveTo>
                  <a:pt x="0" y="0"/>
                </a:moveTo>
                <a:lnTo>
                  <a:pt x="2790506" y="0"/>
                </a:lnTo>
                <a:lnTo>
                  <a:pt x="2790506" y="2738184"/>
                </a:lnTo>
                <a:lnTo>
                  <a:pt x="0" y="27381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3492926" y="9826802"/>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518891" y="2694291"/>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251814" y="2631710"/>
            <a:ext cx="8983488" cy="6281708"/>
          </a:xfrm>
          <a:custGeom>
            <a:avLst/>
            <a:gdLst/>
            <a:ahLst/>
            <a:cxnLst/>
            <a:rect r="r" b="b" t="t" l="l"/>
            <a:pathLst>
              <a:path h="6281708" w="8983488">
                <a:moveTo>
                  <a:pt x="0" y="0"/>
                </a:moveTo>
                <a:lnTo>
                  <a:pt x="8983487" y="0"/>
                </a:lnTo>
                <a:lnTo>
                  <a:pt x="8983487" y="6281708"/>
                </a:lnTo>
                <a:lnTo>
                  <a:pt x="0" y="6281708"/>
                </a:lnTo>
                <a:lnTo>
                  <a:pt x="0" y="0"/>
                </a:lnTo>
                <a:close/>
              </a:path>
            </a:pathLst>
          </a:custGeom>
          <a:blipFill>
            <a:blip r:embed="rId13"/>
            <a:stretch>
              <a:fillRect l="-110914" t="0" r="0" b="-197557"/>
            </a:stretch>
          </a:blipFill>
        </p:spPr>
      </p:sp>
      <p:grpSp>
        <p:nvGrpSpPr>
          <p:cNvPr name="Group 15" id="15"/>
          <p:cNvGrpSpPr/>
          <p:nvPr/>
        </p:nvGrpSpPr>
        <p:grpSpPr>
          <a:xfrm rot="0">
            <a:off x="10843570" y="2834629"/>
            <a:ext cx="5440908" cy="1455370"/>
            <a:chOff x="0" y="0"/>
            <a:chExt cx="1804785" cy="482756"/>
          </a:xfrm>
        </p:grpSpPr>
        <p:sp>
          <p:nvSpPr>
            <p:cNvPr name="Freeform 16" id="16"/>
            <p:cNvSpPr/>
            <p:nvPr/>
          </p:nvSpPr>
          <p:spPr>
            <a:xfrm flipH="false" flipV="false" rot="0">
              <a:off x="0" y="0"/>
              <a:ext cx="1804785" cy="482756"/>
            </a:xfrm>
            <a:custGeom>
              <a:avLst/>
              <a:gdLst/>
              <a:ahLst/>
              <a:cxnLst/>
              <a:rect r="r" b="b" t="t" l="l"/>
              <a:pathLst>
                <a:path h="482756" w="1804785">
                  <a:moveTo>
                    <a:pt x="72568" y="0"/>
                  </a:moveTo>
                  <a:lnTo>
                    <a:pt x="1732217" y="0"/>
                  </a:lnTo>
                  <a:cubicBezTo>
                    <a:pt x="1751463" y="0"/>
                    <a:pt x="1769921" y="7646"/>
                    <a:pt x="1783531" y="21255"/>
                  </a:cubicBezTo>
                  <a:cubicBezTo>
                    <a:pt x="1797140" y="34864"/>
                    <a:pt x="1804785" y="53322"/>
                    <a:pt x="1804785" y="72568"/>
                  </a:cubicBezTo>
                  <a:lnTo>
                    <a:pt x="1804785" y="410187"/>
                  </a:lnTo>
                  <a:cubicBezTo>
                    <a:pt x="1804785" y="429434"/>
                    <a:pt x="1797140" y="447892"/>
                    <a:pt x="1783531" y="461501"/>
                  </a:cubicBezTo>
                  <a:cubicBezTo>
                    <a:pt x="1769921" y="475110"/>
                    <a:pt x="1751463" y="482756"/>
                    <a:pt x="1732217" y="482756"/>
                  </a:cubicBezTo>
                  <a:lnTo>
                    <a:pt x="72568" y="482756"/>
                  </a:lnTo>
                  <a:cubicBezTo>
                    <a:pt x="53322" y="482756"/>
                    <a:pt x="34864" y="475110"/>
                    <a:pt x="21255" y="461501"/>
                  </a:cubicBezTo>
                  <a:cubicBezTo>
                    <a:pt x="7646" y="447892"/>
                    <a:pt x="0" y="429434"/>
                    <a:pt x="0" y="410187"/>
                  </a:cubicBezTo>
                  <a:lnTo>
                    <a:pt x="0" y="72568"/>
                  </a:lnTo>
                  <a:cubicBezTo>
                    <a:pt x="0" y="53322"/>
                    <a:pt x="7646" y="34864"/>
                    <a:pt x="21255" y="21255"/>
                  </a:cubicBezTo>
                  <a:cubicBezTo>
                    <a:pt x="34864" y="7646"/>
                    <a:pt x="53322" y="0"/>
                    <a:pt x="72568" y="0"/>
                  </a:cubicBezTo>
                  <a:close/>
                </a:path>
              </a:pathLst>
            </a:custGeom>
            <a:solidFill>
              <a:srgbClr val="D76B73"/>
            </a:solidFill>
          </p:spPr>
        </p:sp>
        <p:sp>
          <p:nvSpPr>
            <p:cNvPr name="TextBox 17" id="17"/>
            <p:cNvSpPr txBox="true"/>
            <p:nvPr/>
          </p:nvSpPr>
          <p:spPr>
            <a:xfrm>
              <a:off x="0" y="-57150"/>
              <a:ext cx="1804785" cy="539906"/>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10843570" y="6261567"/>
            <a:ext cx="5440908" cy="2448932"/>
            <a:chOff x="0" y="0"/>
            <a:chExt cx="1804785" cy="812327"/>
          </a:xfrm>
        </p:grpSpPr>
        <p:sp>
          <p:nvSpPr>
            <p:cNvPr name="Freeform 19" id="19"/>
            <p:cNvSpPr/>
            <p:nvPr/>
          </p:nvSpPr>
          <p:spPr>
            <a:xfrm flipH="false" flipV="false" rot="0">
              <a:off x="0" y="0"/>
              <a:ext cx="1804785" cy="812327"/>
            </a:xfrm>
            <a:custGeom>
              <a:avLst/>
              <a:gdLst/>
              <a:ahLst/>
              <a:cxnLst/>
              <a:rect r="r" b="b" t="t" l="l"/>
              <a:pathLst>
                <a:path h="812327" w="1804785">
                  <a:moveTo>
                    <a:pt x="72568" y="0"/>
                  </a:moveTo>
                  <a:lnTo>
                    <a:pt x="1732217" y="0"/>
                  </a:lnTo>
                  <a:cubicBezTo>
                    <a:pt x="1751463" y="0"/>
                    <a:pt x="1769921" y="7646"/>
                    <a:pt x="1783531" y="21255"/>
                  </a:cubicBezTo>
                  <a:cubicBezTo>
                    <a:pt x="1797140" y="34864"/>
                    <a:pt x="1804785" y="53322"/>
                    <a:pt x="1804785" y="72568"/>
                  </a:cubicBezTo>
                  <a:lnTo>
                    <a:pt x="1804785" y="739759"/>
                  </a:lnTo>
                  <a:cubicBezTo>
                    <a:pt x="1804785" y="759005"/>
                    <a:pt x="1797140" y="777463"/>
                    <a:pt x="1783531" y="791072"/>
                  </a:cubicBezTo>
                  <a:cubicBezTo>
                    <a:pt x="1769921" y="804681"/>
                    <a:pt x="1751463" y="812327"/>
                    <a:pt x="1732217" y="812327"/>
                  </a:cubicBezTo>
                  <a:lnTo>
                    <a:pt x="72568" y="812327"/>
                  </a:lnTo>
                  <a:cubicBezTo>
                    <a:pt x="53322" y="812327"/>
                    <a:pt x="34864" y="804681"/>
                    <a:pt x="21255" y="791072"/>
                  </a:cubicBezTo>
                  <a:cubicBezTo>
                    <a:pt x="7646" y="777463"/>
                    <a:pt x="0" y="759005"/>
                    <a:pt x="0" y="739759"/>
                  </a:cubicBezTo>
                  <a:lnTo>
                    <a:pt x="0" y="72568"/>
                  </a:lnTo>
                  <a:cubicBezTo>
                    <a:pt x="0" y="53322"/>
                    <a:pt x="7646" y="34864"/>
                    <a:pt x="21255" y="21255"/>
                  </a:cubicBezTo>
                  <a:cubicBezTo>
                    <a:pt x="34864" y="7646"/>
                    <a:pt x="53322" y="0"/>
                    <a:pt x="72568" y="0"/>
                  </a:cubicBezTo>
                  <a:close/>
                </a:path>
              </a:pathLst>
            </a:custGeom>
            <a:solidFill>
              <a:srgbClr val="367EA9"/>
            </a:solidFill>
          </p:spPr>
        </p:sp>
        <p:sp>
          <p:nvSpPr>
            <p:cNvPr name="TextBox 20" id="20"/>
            <p:cNvSpPr txBox="true"/>
            <p:nvPr/>
          </p:nvSpPr>
          <p:spPr>
            <a:xfrm>
              <a:off x="0" y="-57150"/>
              <a:ext cx="1804785" cy="869477"/>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12697423" y="4494072"/>
            <a:ext cx="1543855" cy="154385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D76B73"/>
            </a:solidFill>
          </p:spPr>
        </p:sp>
        <p:sp>
          <p:nvSpPr>
            <p:cNvPr name="TextBox 23" id="23"/>
            <p:cNvSpPr txBox="true"/>
            <p:nvPr/>
          </p:nvSpPr>
          <p:spPr>
            <a:xfrm>
              <a:off x="203200" y="-38100"/>
              <a:ext cx="406400" cy="749300"/>
            </a:xfrm>
            <a:prstGeom prst="rect">
              <a:avLst/>
            </a:prstGeom>
          </p:spPr>
          <p:txBody>
            <a:bodyPr anchor="ctr" rtlCol="false" tIns="50800" lIns="50800" bIns="50800" rIns="50800"/>
            <a:lstStyle/>
            <a:p>
              <a:pPr algn="ctr">
                <a:lnSpc>
                  <a:spcPts val="2940"/>
                </a:lnSpc>
              </a:pPr>
            </a:p>
          </p:txBody>
        </p:sp>
      </p:grpSp>
      <p:sp>
        <p:nvSpPr>
          <p:cNvPr name="TextBox 24" id="24"/>
          <p:cNvSpPr txBox="true"/>
          <p:nvPr/>
        </p:nvSpPr>
        <p:spPr>
          <a:xfrm rot="0">
            <a:off x="3713940" y="885825"/>
            <a:ext cx="10860119" cy="1113791"/>
          </a:xfrm>
          <a:prstGeom prst="rect">
            <a:avLst/>
          </a:prstGeom>
        </p:spPr>
        <p:txBody>
          <a:bodyPr anchor="t" rtlCol="false" tIns="0" lIns="0" bIns="0" rIns="0">
            <a:spAutoFit/>
          </a:bodyPr>
          <a:lstStyle/>
          <a:p>
            <a:pPr algn="ctr">
              <a:lnSpc>
                <a:spcPts val="8959"/>
              </a:lnSpc>
              <a:spcBef>
                <a:spcPct val="0"/>
              </a:spcBef>
            </a:pPr>
            <a:r>
              <a:rPr lang="en-US" sz="6399">
                <a:solidFill>
                  <a:srgbClr val="A2272C"/>
                </a:solidFill>
                <a:latin typeface="Bobby Jones"/>
              </a:rPr>
              <a:t>FEATURE IMPORTANCE</a:t>
            </a:r>
          </a:p>
        </p:txBody>
      </p:sp>
      <p:sp>
        <p:nvSpPr>
          <p:cNvPr name="TextBox 25" id="25"/>
          <p:cNvSpPr txBox="true"/>
          <p:nvPr/>
        </p:nvSpPr>
        <p:spPr>
          <a:xfrm rot="0">
            <a:off x="11183586" y="3009635"/>
            <a:ext cx="4760875" cy="1038683"/>
          </a:xfrm>
          <a:prstGeom prst="rect">
            <a:avLst/>
          </a:prstGeom>
        </p:spPr>
        <p:txBody>
          <a:bodyPr anchor="t" rtlCol="false" tIns="0" lIns="0" bIns="0" rIns="0">
            <a:spAutoFit/>
          </a:bodyPr>
          <a:lstStyle/>
          <a:p>
            <a:pPr algn="ctr">
              <a:lnSpc>
                <a:spcPts val="4174"/>
              </a:lnSpc>
            </a:pPr>
            <a:r>
              <a:rPr lang="en-US" sz="2981" spc="29">
                <a:solidFill>
                  <a:srgbClr val="FAEFE4"/>
                </a:solidFill>
                <a:latin typeface="Bobby Jones"/>
              </a:rPr>
              <a:t>'height’ variable plays ALMOST NO PART</a:t>
            </a:r>
          </a:p>
        </p:txBody>
      </p:sp>
      <p:sp>
        <p:nvSpPr>
          <p:cNvPr name="TextBox 26" id="26"/>
          <p:cNvSpPr txBox="true"/>
          <p:nvPr/>
        </p:nvSpPr>
        <p:spPr>
          <a:xfrm rot="0">
            <a:off x="11183586" y="6436573"/>
            <a:ext cx="4760875" cy="2086433"/>
          </a:xfrm>
          <a:prstGeom prst="rect">
            <a:avLst/>
          </a:prstGeom>
        </p:spPr>
        <p:txBody>
          <a:bodyPr anchor="t" rtlCol="false" tIns="0" lIns="0" bIns="0" rIns="0">
            <a:spAutoFit/>
          </a:bodyPr>
          <a:lstStyle/>
          <a:p>
            <a:pPr algn="ctr">
              <a:lnSpc>
                <a:spcPts val="4174"/>
              </a:lnSpc>
            </a:pPr>
            <a:r>
              <a:rPr lang="en-US" sz="2981" spc="29">
                <a:solidFill>
                  <a:srgbClr val="FFCDCD"/>
                </a:solidFill>
                <a:latin typeface="Bobby Jones"/>
              </a:rPr>
              <a:t>INITIAL PREDICTION using EDA: </a:t>
            </a:r>
          </a:p>
          <a:p>
            <a:pPr algn="ctr">
              <a:lnSpc>
                <a:spcPts val="4174"/>
              </a:lnSpc>
            </a:pPr>
            <a:r>
              <a:rPr lang="en-US" sz="2981" spc="29">
                <a:solidFill>
                  <a:srgbClr val="FAEFE4"/>
                </a:solidFill>
                <a:latin typeface="Bobby Jones"/>
              </a:rPr>
              <a:t>Height shows no distinctive pattern across the 2 DIfferent cardio classes</a:t>
            </a:r>
          </a:p>
        </p:txBody>
      </p:sp>
      <p:sp>
        <p:nvSpPr>
          <p:cNvPr name="TextBox 27" id="27"/>
          <p:cNvSpPr txBox="true"/>
          <p:nvPr/>
        </p:nvSpPr>
        <p:spPr>
          <a:xfrm rot="0">
            <a:off x="11620923" y="4704307"/>
            <a:ext cx="3696856" cy="490461"/>
          </a:xfrm>
          <a:prstGeom prst="rect">
            <a:avLst/>
          </a:prstGeom>
        </p:spPr>
        <p:txBody>
          <a:bodyPr anchor="t" rtlCol="false" tIns="0" lIns="0" bIns="0" rIns="0">
            <a:spAutoFit/>
          </a:bodyPr>
          <a:lstStyle/>
          <a:p>
            <a:pPr algn="ctr">
              <a:lnSpc>
                <a:spcPts val="3941"/>
              </a:lnSpc>
            </a:pPr>
            <a:r>
              <a:rPr lang="en-US" sz="2815" spc="28">
                <a:solidFill>
                  <a:srgbClr val="367EA9"/>
                </a:solidFill>
                <a:latin typeface="Bobby Jones"/>
              </a:rPr>
              <a:t>IN LINE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15C64"/>
        </a:solidFill>
      </p:bgPr>
    </p:bg>
    <p:spTree>
      <p:nvGrpSpPr>
        <p:cNvPr id="1" name=""/>
        <p:cNvGrpSpPr/>
        <p:nvPr/>
      </p:nvGrpSpPr>
      <p:grpSpPr>
        <a:xfrm>
          <a:off x="0" y="0"/>
          <a:ext cx="0" cy="0"/>
          <a:chOff x="0" y="0"/>
          <a:chExt cx="0" cy="0"/>
        </a:xfrm>
      </p:grpSpPr>
      <p:sp>
        <p:nvSpPr>
          <p:cNvPr name="Freeform 2" id="2"/>
          <p:cNvSpPr/>
          <p:nvPr/>
        </p:nvSpPr>
        <p:spPr>
          <a:xfrm flipH="false" flipV="false" rot="7908686">
            <a:off x="-5785272" y="7691966"/>
            <a:ext cx="7515750" cy="6811149"/>
          </a:xfrm>
          <a:custGeom>
            <a:avLst/>
            <a:gdLst/>
            <a:ahLst/>
            <a:cxnLst/>
            <a:rect r="r" b="b" t="t" l="l"/>
            <a:pathLst>
              <a:path h="6811149" w="7515750">
                <a:moveTo>
                  <a:pt x="0" y="0"/>
                </a:moveTo>
                <a:lnTo>
                  <a:pt x="7515750" y="0"/>
                </a:lnTo>
                <a:lnTo>
                  <a:pt x="7515750" y="6811149"/>
                </a:lnTo>
                <a:lnTo>
                  <a:pt x="0" y="6811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15322937" y="9125798"/>
            <a:ext cx="7515750" cy="6811149"/>
          </a:xfrm>
          <a:custGeom>
            <a:avLst/>
            <a:gdLst/>
            <a:ahLst/>
            <a:cxnLst/>
            <a:rect r="r" b="b" t="t" l="l"/>
            <a:pathLst>
              <a:path h="6811149" w="7515750">
                <a:moveTo>
                  <a:pt x="0" y="0"/>
                </a:moveTo>
                <a:lnTo>
                  <a:pt x="7515750" y="0"/>
                </a:lnTo>
                <a:lnTo>
                  <a:pt x="7515750" y="6811149"/>
                </a:lnTo>
                <a:lnTo>
                  <a:pt x="0" y="6811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6972" y="529647"/>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57192" y="4644447"/>
            <a:ext cx="2661617" cy="998106"/>
          </a:xfrm>
          <a:custGeom>
            <a:avLst/>
            <a:gdLst/>
            <a:ahLst/>
            <a:cxnLst/>
            <a:rect r="r" b="b" t="t" l="l"/>
            <a:pathLst>
              <a:path h="998106" w="2661617">
                <a:moveTo>
                  <a:pt x="0" y="0"/>
                </a:moveTo>
                <a:lnTo>
                  <a:pt x="2661616" y="0"/>
                </a:lnTo>
                <a:lnTo>
                  <a:pt x="2661616" y="998106"/>
                </a:lnTo>
                <a:lnTo>
                  <a:pt x="0" y="9981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95114" y="2790456"/>
            <a:ext cx="1257673" cy="1257673"/>
          </a:xfrm>
          <a:custGeom>
            <a:avLst/>
            <a:gdLst/>
            <a:ahLst/>
            <a:cxnLst/>
            <a:rect r="r" b="b" t="t" l="l"/>
            <a:pathLst>
              <a:path h="1257673" w="1257673">
                <a:moveTo>
                  <a:pt x="0" y="0"/>
                </a:moveTo>
                <a:lnTo>
                  <a:pt x="1257672" y="0"/>
                </a:lnTo>
                <a:lnTo>
                  <a:pt x="1257672" y="1257673"/>
                </a:lnTo>
                <a:lnTo>
                  <a:pt x="0" y="1257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630464" y="399864"/>
            <a:ext cx="1257673" cy="1257673"/>
          </a:xfrm>
          <a:custGeom>
            <a:avLst/>
            <a:gdLst/>
            <a:ahLst/>
            <a:cxnLst/>
            <a:rect r="r" b="b" t="t" l="l"/>
            <a:pathLst>
              <a:path h="1257673" w="1257673">
                <a:moveTo>
                  <a:pt x="0" y="0"/>
                </a:moveTo>
                <a:lnTo>
                  <a:pt x="1257672" y="0"/>
                </a:lnTo>
                <a:lnTo>
                  <a:pt x="1257672" y="1257672"/>
                </a:lnTo>
                <a:lnTo>
                  <a:pt x="0" y="12576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2158427" y="2386566"/>
            <a:ext cx="6566069" cy="3828666"/>
          </a:xfrm>
          <a:custGeom>
            <a:avLst/>
            <a:gdLst/>
            <a:ahLst/>
            <a:cxnLst/>
            <a:rect r="r" b="b" t="t" l="l"/>
            <a:pathLst>
              <a:path h="3828666" w="6566069">
                <a:moveTo>
                  <a:pt x="0" y="0"/>
                </a:moveTo>
                <a:lnTo>
                  <a:pt x="6566069" y="0"/>
                </a:lnTo>
                <a:lnTo>
                  <a:pt x="6566069" y="3828666"/>
                </a:lnTo>
                <a:lnTo>
                  <a:pt x="0" y="3828666"/>
                </a:lnTo>
                <a:lnTo>
                  <a:pt x="0" y="0"/>
                </a:lnTo>
                <a:close/>
              </a:path>
            </a:pathLst>
          </a:custGeom>
          <a:blipFill>
            <a:blip r:embed="rId9"/>
            <a:stretch>
              <a:fillRect l="0" t="0" r="0" b="0"/>
            </a:stretch>
          </a:blipFill>
        </p:spPr>
      </p:sp>
      <p:grpSp>
        <p:nvGrpSpPr>
          <p:cNvPr name="Group 9" id="9"/>
          <p:cNvGrpSpPr/>
          <p:nvPr/>
        </p:nvGrpSpPr>
        <p:grpSpPr>
          <a:xfrm rot="-1716959">
            <a:off x="8965941" y="6582089"/>
            <a:ext cx="814245" cy="843433"/>
            <a:chOff x="0" y="0"/>
            <a:chExt cx="686588" cy="711200"/>
          </a:xfrm>
        </p:grpSpPr>
        <p:sp>
          <p:nvSpPr>
            <p:cNvPr name="Freeform 10" id="10"/>
            <p:cNvSpPr/>
            <p:nvPr/>
          </p:nvSpPr>
          <p:spPr>
            <a:xfrm flipH="false" flipV="false" rot="0">
              <a:off x="0" y="0"/>
              <a:ext cx="686588" cy="711200"/>
            </a:xfrm>
            <a:custGeom>
              <a:avLst/>
              <a:gdLst/>
              <a:ahLst/>
              <a:cxnLst/>
              <a:rect r="r" b="b" t="t" l="l"/>
              <a:pathLst>
                <a:path h="711200" w="686588">
                  <a:moveTo>
                    <a:pt x="343294" y="0"/>
                  </a:moveTo>
                  <a:lnTo>
                    <a:pt x="686588" y="711200"/>
                  </a:lnTo>
                  <a:lnTo>
                    <a:pt x="0" y="711200"/>
                  </a:lnTo>
                  <a:lnTo>
                    <a:pt x="343294" y="0"/>
                  </a:lnTo>
                  <a:close/>
                </a:path>
              </a:pathLst>
            </a:custGeom>
            <a:solidFill>
              <a:srgbClr val="FFF8ED"/>
            </a:solidFill>
          </p:spPr>
        </p:sp>
        <p:sp>
          <p:nvSpPr>
            <p:cNvPr name="TextBox 11" id="11"/>
            <p:cNvSpPr txBox="true"/>
            <p:nvPr/>
          </p:nvSpPr>
          <p:spPr>
            <a:xfrm>
              <a:off x="107279" y="292100"/>
              <a:ext cx="472030" cy="3683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9144000" y="2386566"/>
            <a:ext cx="7274816" cy="3871074"/>
          </a:xfrm>
          <a:custGeom>
            <a:avLst/>
            <a:gdLst/>
            <a:ahLst/>
            <a:cxnLst/>
            <a:rect r="r" b="b" t="t" l="l"/>
            <a:pathLst>
              <a:path h="3871074" w="7274816">
                <a:moveTo>
                  <a:pt x="0" y="0"/>
                </a:moveTo>
                <a:lnTo>
                  <a:pt x="7274816" y="0"/>
                </a:lnTo>
                <a:lnTo>
                  <a:pt x="7274816" y="3871074"/>
                </a:lnTo>
                <a:lnTo>
                  <a:pt x="0" y="3871074"/>
                </a:lnTo>
                <a:lnTo>
                  <a:pt x="0" y="0"/>
                </a:lnTo>
                <a:close/>
              </a:path>
            </a:pathLst>
          </a:custGeom>
          <a:blipFill>
            <a:blip r:embed="rId10"/>
            <a:stretch>
              <a:fillRect l="0" t="0" r="0" b="0"/>
            </a:stretch>
          </a:blipFill>
        </p:spPr>
      </p:sp>
      <p:sp>
        <p:nvSpPr>
          <p:cNvPr name="Freeform 13" id="13"/>
          <p:cNvSpPr/>
          <p:nvPr/>
        </p:nvSpPr>
        <p:spPr>
          <a:xfrm flipH="false" flipV="false" rot="0">
            <a:off x="2049979" y="6811973"/>
            <a:ext cx="6566069" cy="2025855"/>
          </a:xfrm>
          <a:custGeom>
            <a:avLst/>
            <a:gdLst/>
            <a:ahLst/>
            <a:cxnLst/>
            <a:rect r="r" b="b" t="t" l="l"/>
            <a:pathLst>
              <a:path h="2025855" w="6566069">
                <a:moveTo>
                  <a:pt x="0" y="0"/>
                </a:moveTo>
                <a:lnTo>
                  <a:pt x="6566069" y="0"/>
                </a:lnTo>
                <a:lnTo>
                  <a:pt x="6566069" y="2025855"/>
                </a:lnTo>
                <a:lnTo>
                  <a:pt x="0" y="2025855"/>
                </a:lnTo>
                <a:lnTo>
                  <a:pt x="0" y="0"/>
                </a:lnTo>
                <a:close/>
              </a:path>
            </a:pathLst>
          </a:custGeom>
          <a:blipFill>
            <a:blip r:embed="rId11"/>
            <a:stretch>
              <a:fillRect l="0" t="0" r="0" b="0"/>
            </a:stretch>
          </a:blipFill>
        </p:spPr>
      </p:sp>
      <p:sp>
        <p:nvSpPr>
          <p:cNvPr name="TextBox 14" id="14"/>
          <p:cNvSpPr txBox="true"/>
          <p:nvPr/>
        </p:nvSpPr>
        <p:spPr>
          <a:xfrm rot="0">
            <a:off x="4958578" y="320097"/>
            <a:ext cx="8370844" cy="1727201"/>
          </a:xfrm>
          <a:prstGeom prst="rect">
            <a:avLst/>
          </a:prstGeom>
        </p:spPr>
        <p:txBody>
          <a:bodyPr anchor="t" rtlCol="false" tIns="0" lIns="0" bIns="0" rIns="0">
            <a:spAutoFit/>
          </a:bodyPr>
          <a:lstStyle/>
          <a:p>
            <a:pPr algn="ctr">
              <a:lnSpc>
                <a:spcPts val="13999"/>
              </a:lnSpc>
              <a:spcBef>
                <a:spcPct val="0"/>
              </a:spcBef>
            </a:pPr>
            <a:r>
              <a:rPr lang="en-US" sz="9999">
                <a:solidFill>
                  <a:srgbClr val="FAEFE4"/>
                </a:solidFill>
                <a:latin typeface="Bobby Jones"/>
              </a:rPr>
              <a:t>INTRODUCTION</a:t>
            </a:r>
          </a:p>
        </p:txBody>
      </p:sp>
      <p:grpSp>
        <p:nvGrpSpPr>
          <p:cNvPr name="Group 15" id="15"/>
          <p:cNvGrpSpPr/>
          <p:nvPr/>
        </p:nvGrpSpPr>
        <p:grpSpPr>
          <a:xfrm rot="0">
            <a:off x="9194500" y="7000201"/>
            <a:ext cx="7224316" cy="2184230"/>
            <a:chOff x="0" y="0"/>
            <a:chExt cx="1902700" cy="575270"/>
          </a:xfrm>
        </p:grpSpPr>
        <p:sp>
          <p:nvSpPr>
            <p:cNvPr name="Freeform 16" id="16"/>
            <p:cNvSpPr/>
            <p:nvPr/>
          </p:nvSpPr>
          <p:spPr>
            <a:xfrm flipH="false" flipV="false" rot="0">
              <a:off x="0" y="0"/>
              <a:ext cx="1902701" cy="575270"/>
            </a:xfrm>
            <a:custGeom>
              <a:avLst/>
              <a:gdLst/>
              <a:ahLst/>
              <a:cxnLst/>
              <a:rect r="r" b="b" t="t" l="l"/>
              <a:pathLst>
                <a:path h="575270" w="1902701">
                  <a:moveTo>
                    <a:pt x="0" y="0"/>
                  </a:moveTo>
                  <a:lnTo>
                    <a:pt x="1902701" y="0"/>
                  </a:lnTo>
                  <a:lnTo>
                    <a:pt x="1902701" y="575270"/>
                  </a:lnTo>
                  <a:lnTo>
                    <a:pt x="0" y="575270"/>
                  </a:lnTo>
                  <a:close/>
                </a:path>
              </a:pathLst>
            </a:custGeom>
            <a:solidFill>
              <a:srgbClr val="FFF8ED"/>
            </a:solidFill>
          </p:spPr>
        </p:sp>
        <p:sp>
          <p:nvSpPr>
            <p:cNvPr name="TextBox 17" id="17"/>
            <p:cNvSpPr txBox="true"/>
            <p:nvPr/>
          </p:nvSpPr>
          <p:spPr>
            <a:xfrm>
              <a:off x="0" y="-38100"/>
              <a:ext cx="1902700" cy="61337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401638" y="7104573"/>
            <a:ext cx="6810039" cy="1899285"/>
          </a:xfrm>
          <a:prstGeom prst="rect">
            <a:avLst/>
          </a:prstGeom>
        </p:spPr>
        <p:txBody>
          <a:bodyPr anchor="t" rtlCol="false" tIns="0" lIns="0" bIns="0" rIns="0">
            <a:spAutoFit/>
          </a:bodyPr>
          <a:lstStyle/>
          <a:p>
            <a:pPr algn="just">
              <a:lnSpc>
                <a:spcPts val="5039"/>
              </a:lnSpc>
              <a:spcBef>
                <a:spcPct val="0"/>
              </a:spcBef>
            </a:pPr>
            <a:r>
              <a:rPr lang="en-US" sz="3599">
                <a:solidFill>
                  <a:srgbClr val="C94F52"/>
                </a:solidFill>
                <a:latin typeface="Bobby Jones"/>
              </a:rPr>
              <a:t>Machine Learning is becoming a potent approach to prediction of cardiovascular disease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0">
            <a:off x="16647183" y="9455857"/>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88899" y="1731336"/>
            <a:ext cx="4563026" cy="4984424"/>
            <a:chOff x="0" y="0"/>
            <a:chExt cx="1201785" cy="1312770"/>
          </a:xfrm>
        </p:grpSpPr>
        <p:sp>
          <p:nvSpPr>
            <p:cNvPr name="Freeform 4" id="4"/>
            <p:cNvSpPr/>
            <p:nvPr/>
          </p:nvSpPr>
          <p:spPr>
            <a:xfrm flipH="false" flipV="false" rot="0">
              <a:off x="0" y="0"/>
              <a:ext cx="1201785" cy="1312770"/>
            </a:xfrm>
            <a:custGeom>
              <a:avLst/>
              <a:gdLst/>
              <a:ahLst/>
              <a:cxnLst/>
              <a:rect r="r" b="b" t="t" l="l"/>
              <a:pathLst>
                <a:path h="1312770" w="1201785">
                  <a:moveTo>
                    <a:pt x="0" y="0"/>
                  </a:moveTo>
                  <a:lnTo>
                    <a:pt x="1201785" y="0"/>
                  </a:lnTo>
                  <a:lnTo>
                    <a:pt x="1201785" y="1312770"/>
                  </a:lnTo>
                  <a:lnTo>
                    <a:pt x="0" y="1312770"/>
                  </a:lnTo>
                  <a:close/>
                </a:path>
              </a:pathLst>
            </a:custGeom>
            <a:solidFill>
              <a:srgbClr val="A15C64"/>
            </a:solidFill>
          </p:spPr>
        </p:sp>
        <p:sp>
          <p:nvSpPr>
            <p:cNvPr name="TextBox 5" id="5"/>
            <p:cNvSpPr txBox="true"/>
            <p:nvPr/>
          </p:nvSpPr>
          <p:spPr>
            <a:xfrm>
              <a:off x="0" y="-38100"/>
              <a:ext cx="1201785" cy="135087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8704642" y="1731541"/>
            <a:ext cx="5872344" cy="1401504"/>
            <a:chOff x="0" y="0"/>
            <a:chExt cx="1546626" cy="369120"/>
          </a:xfrm>
        </p:grpSpPr>
        <p:sp>
          <p:nvSpPr>
            <p:cNvPr name="Freeform 7" id="7"/>
            <p:cNvSpPr/>
            <p:nvPr/>
          </p:nvSpPr>
          <p:spPr>
            <a:xfrm flipH="false" flipV="false" rot="0">
              <a:off x="0" y="0"/>
              <a:ext cx="1546626" cy="369120"/>
            </a:xfrm>
            <a:custGeom>
              <a:avLst/>
              <a:gdLst/>
              <a:ahLst/>
              <a:cxnLst/>
              <a:rect r="r" b="b" t="t" l="l"/>
              <a:pathLst>
                <a:path h="369120" w="1546626">
                  <a:moveTo>
                    <a:pt x="0" y="0"/>
                  </a:moveTo>
                  <a:lnTo>
                    <a:pt x="1546626" y="0"/>
                  </a:lnTo>
                  <a:lnTo>
                    <a:pt x="1546626" y="369120"/>
                  </a:lnTo>
                  <a:lnTo>
                    <a:pt x="0" y="369120"/>
                  </a:lnTo>
                  <a:close/>
                </a:path>
              </a:pathLst>
            </a:custGeom>
            <a:solidFill>
              <a:srgbClr val="A15C64"/>
            </a:solidFill>
          </p:spPr>
        </p:sp>
        <p:sp>
          <p:nvSpPr>
            <p:cNvPr name="TextBox 8" id="8"/>
            <p:cNvSpPr txBox="true"/>
            <p:nvPr/>
          </p:nvSpPr>
          <p:spPr>
            <a:xfrm>
              <a:off x="0" y="-38100"/>
              <a:ext cx="1546626" cy="40722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9248980" y="3318323"/>
            <a:ext cx="963814" cy="1030440"/>
            <a:chOff x="0" y="0"/>
            <a:chExt cx="878367" cy="939087"/>
          </a:xfrm>
        </p:grpSpPr>
        <p:sp>
          <p:nvSpPr>
            <p:cNvPr name="Freeform 10" id="10"/>
            <p:cNvSpPr/>
            <p:nvPr/>
          </p:nvSpPr>
          <p:spPr>
            <a:xfrm flipH="false" flipV="false" rot="0">
              <a:off x="0" y="0"/>
              <a:ext cx="878368" cy="939087"/>
            </a:xfrm>
            <a:custGeom>
              <a:avLst/>
              <a:gdLst/>
              <a:ahLst/>
              <a:cxnLst/>
              <a:rect r="r" b="b" t="t" l="l"/>
              <a:pathLst>
                <a:path h="939087" w="878368">
                  <a:moveTo>
                    <a:pt x="439184" y="939087"/>
                  </a:moveTo>
                  <a:lnTo>
                    <a:pt x="0" y="532687"/>
                  </a:lnTo>
                  <a:lnTo>
                    <a:pt x="203200" y="532687"/>
                  </a:lnTo>
                  <a:lnTo>
                    <a:pt x="203200" y="0"/>
                  </a:lnTo>
                  <a:lnTo>
                    <a:pt x="675167" y="0"/>
                  </a:lnTo>
                  <a:lnTo>
                    <a:pt x="675167" y="532687"/>
                  </a:lnTo>
                  <a:lnTo>
                    <a:pt x="878368" y="532687"/>
                  </a:lnTo>
                  <a:lnTo>
                    <a:pt x="439184" y="939087"/>
                  </a:lnTo>
                  <a:close/>
                </a:path>
              </a:pathLst>
            </a:custGeom>
            <a:solidFill>
              <a:srgbClr val="D76B73"/>
            </a:solidFill>
          </p:spPr>
        </p:sp>
        <p:sp>
          <p:nvSpPr>
            <p:cNvPr name="TextBox 11" id="11"/>
            <p:cNvSpPr txBox="true"/>
            <p:nvPr/>
          </p:nvSpPr>
          <p:spPr>
            <a:xfrm>
              <a:off x="203200" y="-38100"/>
              <a:ext cx="471967" cy="875587"/>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7098407" y="4558313"/>
            <a:ext cx="4142672" cy="2000305"/>
            <a:chOff x="0" y="0"/>
            <a:chExt cx="1091074" cy="526829"/>
          </a:xfrm>
        </p:grpSpPr>
        <p:sp>
          <p:nvSpPr>
            <p:cNvPr name="Freeform 13" id="13"/>
            <p:cNvSpPr/>
            <p:nvPr/>
          </p:nvSpPr>
          <p:spPr>
            <a:xfrm flipH="false" flipV="false" rot="0">
              <a:off x="0" y="0"/>
              <a:ext cx="1091074" cy="526829"/>
            </a:xfrm>
            <a:custGeom>
              <a:avLst/>
              <a:gdLst/>
              <a:ahLst/>
              <a:cxnLst/>
              <a:rect r="r" b="b" t="t" l="l"/>
              <a:pathLst>
                <a:path h="526829" w="1091074">
                  <a:moveTo>
                    <a:pt x="0" y="0"/>
                  </a:moveTo>
                  <a:lnTo>
                    <a:pt x="1091074" y="0"/>
                  </a:lnTo>
                  <a:lnTo>
                    <a:pt x="1091074" y="526829"/>
                  </a:lnTo>
                  <a:lnTo>
                    <a:pt x="0" y="526829"/>
                  </a:lnTo>
                  <a:close/>
                </a:path>
              </a:pathLst>
            </a:custGeom>
            <a:solidFill>
              <a:srgbClr val="C94F52"/>
            </a:solidFill>
          </p:spPr>
        </p:sp>
        <p:sp>
          <p:nvSpPr>
            <p:cNvPr name="TextBox 14" id="14"/>
            <p:cNvSpPr txBox="true"/>
            <p:nvPr/>
          </p:nvSpPr>
          <p:spPr>
            <a:xfrm>
              <a:off x="0" y="-38100"/>
              <a:ext cx="1091074" cy="564929"/>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1675306" y="4558313"/>
            <a:ext cx="4031814" cy="2000305"/>
            <a:chOff x="0" y="0"/>
            <a:chExt cx="1061877" cy="526829"/>
          </a:xfrm>
        </p:grpSpPr>
        <p:sp>
          <p:nvSpPr>
            <p:cNvPr name="Freeform 16" id="16"/>
            <p:cNvSpPr/>
            <p:nvPr/>
          </p:nvSpPr>
          <p:spPr>
            <a:xfrm flipH="false" flipV="false" rot="0">
              <a:off x="0" y="0"/>
              <a:ext cx="1061877" cy="526829"/>
            </a:xfrm>
            <a:custGeom>
              <a:avLst/>
              <a:gdLst/>
              <a:ahLst/>
              <a:cxnLst/>
              <a:rect r="r" b="b" t="t" l="l"/>
              <a:pathLst>
                <a:path h="526829" w="1061877">
                  <a:moveTo>
                    <a:pt x="0" y="0"/>
                  </a:moveTo>
                  <a:lnTo>
                    <a:pt x="1061877" y="0"/>
                  </a:lnTo>
                  <a:lnTo>
                    <a:pt x="1061877" y="526829"/>
                  </a:lnTo>
                  <a:lnTo>
                    <a:pt x="0" y="526829"/>
                  </a:lnTo>
                  <a:close/>
                </a:path>
              </a:pathLst>
            </a:custGeom>
            <a:solidFill>
              <a:srgbClr val="C94F52"/>
            </a:solidFill>
          </p:spPr>
        </p:sp>
        <p:sp>
          <p:nvSpPr>
            <p:cNvPr name="TextBox 17" id="17"/>
            <p:cNvSpPr txBox="true"/>
            <p:nvPr/>
          </p:nvSpPr>
          <p:spPr>
            <a:xfrm>
              <a:off x="0" y="-38100"/>
              <a:ext cx="1061877" cy="564929"/>
            </a:xfrm>
            <a:prstGeom prst="rect">
              <a:avLst/>
            </a:prstGeom>
          </p:spPr>
          <p:txBody>
            <a:bodyPr anchor="ctr" rtlCol="false" tIns="50800" lIns="50800" bIns="50800" rIns="50800"/>
            <a:lstStyle/>
            <a:p>
              <a:pPr algn="ctr">
                <a:lnSpc>
                  <a:spcPts val="2940"/>
                </a:lnSpc>
              </a:pPr>
            </a:p>
          </p:txBody>
        </p:sp>
      </p:grpSp>
      <p:grpSp>
        <p:nvGrpSpPr>
          <p:cNvPr name="Group 18" id="18"/>
          <p:cNvGrpSpPr/>
          <p:nvPr/>
        </p:nvGrpSpPr>
        <p:grpSpPr>
          <a:xfrm rot="0">
            <a:off x="2043774" y="8056557"/>
            <a:ext cx="14252327" cy="1766297"/>
            <a:chOff x="0" y="0"/>
            <a:chExt cx="3546049" cy="439463"/>
          </a:xfrm>
        </p:grpSpPr>
        <p:sp>
          <p:nvSpPr>
            <p:cNvPr name="Freeform 19" id="19"/>
            <p:cNvSpPr/>
            <p:nvPr/>
          </p:nvSpPr>
          <p:spPr>
            <a:xfrm flipH="false" flipV="false" rot="0">
              <a:off x="0" y="0"/>
              <a:ext cx="3546049" cy="439463"/>
            </a:xfrm>
            <a:custGeom>
              <a:avLst/>
              <a:gdLst/>
              <a:ahLst/>
              <a:cxnLst/>
              <a:rect r="r" b="b" t="t" l="l"/>
              <a:pathLst>
                <a:path h="439463" w="3546049">
                  <a:moveTo>
                    <a:pt x="0" y="0"/>
                  </a:moveTo>
                  <a:lnTo>
                    <a:pt x="3546049" y="0"/>
                  </a:lnTo>
                  <a:lnTo>
                    <a:pt x="3546049" y="439463"/>
                  </a:lnTo>
                  <a:lnTo>
                    <a:pt x="0" y="439463"/>
                  </a:lnTo>
                  <a:close/>
                </a:path>
              </a:pathLst>
            </a:custGeom>
            <a:solidFill>
              <a:srgbClr val="367EA9"/>
            </a:solidFill>
          </p:spPr>
        </p:sp>
        <p:sp>
          <p:nvSpPr>
            <p:cNvPr name="TextBox 20" id="20"/>
            <p:cNvSpPr txBox="true"/>
            <p:nvPr/>
          </p:nvSpPr>
          <p:spPr>
            <a:xfrm>
              <a:off x="0" y="-38100"/>
              <a:ext cx="3546049" cy="477563"/>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3493319" y="329256"/>
            <a:ext cx="10860119" cy="821055"/>
          </a:xfrm>
          <a:prstGeom prst="rect">
            <a:avLst/>
          </a:prstGeom>
        </p:spPr>
        <p:txBody>
          <a:bodyPr anchor="t" rtlCol="false" tIns="0" lIns="0" bIns="0" rIns="0">
            <a:spAutoFit/>
          </a:bodyPr>
          <a:lstStyle/>
          <a:p>
            <a:pPr algn="ctr">
              <a:lnSpc>
                <a:spcPts val="6719"/>
              </a:lnSpc>
              <a:spcBef>
                <a:spcPct val="0"/>
              </a:spcBef>
            </a:pPr>
            <a:r>
              <a:rPr lang="en-US" sz="4800">
                <a:solidFill>
                  <a:srgbClr val="A2272C"/>
                </a:solidFill>
                <a:latin typeface="Bobby Jones"/>
              </a:rPr>
              <a:t>FEATURE IMPORTANCE</a:t>
            </a:r>
          </a:p>
        </p:txBody>
      </p:sp>
      <p:sp>
        <p:nvSpPr>
          <p:cNvPr name="TextBox 22" id="22"/>
          <p:cNvSpPr txBox="true"/>
          <p:nvPr/>
        </p:nvSpPr>
        <p:spPr>
          <a:xfrm rot="0">
            <a:off x="2333185" y="2133701"/>
            <a:ext cx="3661540" cy="4181476"/>
          </a:xfrm>
          <a:prstGeom prst="rect">
            <a:avLst/>
          </a:prstGeom>
        </p:spPr>
        <p:txBody>
          <a:bodyPr anchor="t" rtlCol="false" tIns="0" lIns="0" bIns="0" rIns="0">
            <a:spAutoFit/>
          </a:bodyPr>
          <a:lstStyle/>
          <a:p>
            <a:pPr algn="ctr">
              <a:lnSpc>
                <a:spcPts val="4199"/>
              </a:lnSpc>
              <a:spcBef>
                <a:spcPct val="0"/>
              </a:spcBef>
            </a:pPr>
            <a:r>
              <a:rPr lang="en-US" sz="2999">
                <a:solidFill>
                  <a:srgbClr val="FFF8ED"/>
                </a:solidFill>
                <a:latin typeface="Bobby Jones"/>
              </a:rPr>
              <a:t>Blood pressure plays a </a:t>
            </a:r>
            <a:r>
              <a:rPr lang="en-US" sz="2999">
                <a:solidFill>
                  <a:srgbClr val="FFE975"/>
                </a:solidFill>
                <a:latin typeface="Bobby Jones"/>
              </a:rPr>
              <a:t>BIG ROLE </a:t>
            </a:r>
            <a:r>
              <a:rPr lang="en-US" sz="2999">
                <a:solidFill>
                  <a:srgbClr val="FFF8ED"/>
                </a:solidFill>
                <a:latin typeface="Bobby Jones"/>
              </a:rPr>
              <a:t>in the presence of cardiovascular disease</a:t>
            </a:r>
          </a:p>
          <a:p>
            <a:pPr algn="ctr">
              <a:lnSpc>
                <a:spcPts val="4199"/>
              </a:lnSpc>
              <a:spcBef>
                <a:spcPct val="0"/>
              </a:spcBef>
            </a:pPr>
            <a:r>
              <a:rPr lang="en-US" sz="2999">
                <a:solidFill>
                  <a:srgbClr val="FFF8ED"/>
                </a:solidFill>
                <a:latin typeface="Bobby Jones"/>
              </a:rPr>
              <a:t>(supported by </a:t>
            </a:r>
            <a:r>
              <a:rPr lang="en-US" sz="2999">
                <a:solidFill>
                  <a:srgbClr val="FFCDCD"/>
                </a:solidFill>
                <a:latin typeface="Bobby Jones"/>
              </a:rPr>
              <a:t>biological </a:t>
            </a:r>
            <a:r>
              <a:rPr lang="en-US" sz="2999">
                <a:solidFill>
                  <a:srgbClr val="FFF8ED"/>
                </a:solidFill>
                <a:latin typeface="Bobby Jones"/>
              </a:rPr>
              <a:t>knowledge)</a:t>
            </a:r>
          </a:p>
        </p:txBody>
      </p:sp>
      <p:sp>
        <p:nvSpPr>
          <p:cNvPr name="TextBox 23" id="23"/>
          <p:cNvSpPr txBox="true"/>
          <p:nvPr/>
        </p:nvSpPr>
        <p:spPr>
          <a:xfrm rot="0">
            <a:off x="11798813" y="4725532"/>
            <a:ext cx="3784799" cy="16630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Bobby Jones"/>
              </a:rPr>
              <a:t>THE </a:t>
            </a:r>
            <a:r>
              <a:rPr lang="en-US" sz="2399">
                <a:solidFill>
                  <a:srgbClr val="FFCDCD"/>
                </a:solidFill>
                <a:latin typeface="Bobby Jones"/>
              </a:rPr>
              <a:t>Greater</a:t>
            </a:r>
            <a:r>
              <a:rPr lang="en-US" sz="2399">
                <a:solidFill>
                  <a:srgbClr val="FFFFFF"/>
                </a:solidFill>
                <a:latin typeface="Bobby Jones"/>
              </a:rPr>
              <a:t> the </a:t>
            </a:r>
            <a:r>
              <a:rPr lang="en-US" sz="2399">
                <a:solidFill>
                  <a:srgbClr val="FFCDCD"/>
                </a:solidFill>
                <a:latin typeface="Bobby Jones"/>
              </a:rPr>
              <a:t>cholesterol</a:t>
            </a:r>
            <a:r>
              <a:rPr lang="en-US" sz="2399">
                <a:solidFill>
                  <a:srgbClr val="FFFFFF"/>
                </a:solidFill>
                <a:latin typeface="Bobby Jones"/>
              </a:rPr>
              <a:t>, the </a:t>
            </a:r>
            <a:r>
              <a:rPr lang="en-US" sz="2399">
                <a:solidFill>
                  <a:srgbClr val="FFE975"/>
                </a:solidFill>
                <a:latin typeface="Bobby Jones"/>
              </a:rPr>
              <a:t>greater </a:t>
            </a:r>
            <a:r>
              <a:rPr lang="en-US" sz="2399">
                <a:solidFill>
                  <a:srgbClr val="FFFFFF"/>
                </a:solidFill>
                <a:latin typeface="Bobby Jones"/>
              </a:rPr>
              <a:t>the chance of </a:t>
            </a:r>
            <a:r>
              <a:rPr lang="en-US" sz="2399">
                <a:solidFill>
                  <a:srgbClr val="FFE975"/>
                </a:solidFill>
                <a:latin typeface="Bobby Jones"/>
              </a:rPr>
              <a:t>cardiovascular disease</a:t>
            </a:r>
            <a:r>
              <a:rPr lang="en-US" sz="2399">
                <a:solidFill>
                  <a:srgbClr val="FFFFFF"/>
                </a:solidFill>
                <a:latin typeface="Bobby Jones"/>
              </a:rPr>
              <a:t> </a:t>
            </a:r>
          </a:p>
        </p:txBody>
      </p:sp>
      <p:sp>
        <p:nvSpPr>
          <p:cNvPr name="TextBox 24" id="24"/>
          <p:cNvSpPr txBox="true"/>
          <p:nvPr/>
        </p:nvSpPr>
        <p:spPr>
          <a:xfrm rot="0">
            <a:off x="8895415" y="1879843"/>
            <a:ext cx="5557782" cy="1038226"/>
          </a:xfrm>
          <a:prstGeom prst="rect">
            <a:avLst/>
          </a:prstGeom>
        </p:spPr>
        <p:txBody>
          <a:bodyPr anchor="t" rtlCol="false" tIns="0" lIns="0" bIns="0" rIns="0">
            <a:spAutoFit/>
          </a:bodyPr>
          <a:lstStyle/>
          <a:p>
            <a:pPr algn="ctr">
              <a:lnSpc>
                <a:spcPts val="4199"/>
              </a:lnSpc>
              <a:spcBef>
                <a:spcPct val="0"/>
              </a:spcBef>
            </a:pPr>
            <a:r>
              <a:rPr lang="en-US" sz="2999">
                <a:solidFill>
                  <a:srgbClr val="FFCDCD"/>
                </a:solidFill>
                <a:latin typeface="Bobby Jones"/>
              </a:rPr>
              <a:t>A</a:t>
            </a:r>
            <a:r>
              <a:rPr lang="en-US" sz="2999">
                <a:solidFill>
                  <a:srgbClr val="FFCDCD"/>
                </a:solidFill>
                <a:latin typeface="Bobby Jones"/>
              </a:rPr>
              <a:t>ge</a:t>
            </a:r>
            <a:r>
              <a:rPr lang="en-US" sz="2999">
                <a:solidFill>
                  <a:srgbClr val="FFF8ED"/>
                </a:solidFill>
                <a:latin typeface="Bobby Jones"/>
              </a:rPr>
              <a:t> and </a:t>
            </a:r>
            <a:r>
              <a:rPr lang="en-US" sz="2999">
                <a:solidFill>
                  <a:srgbClr val="FFBEAA"/>
                </a:solidFill>
                <a:latin typeface="Bobby Jones"/>
              </a:rPr>
              <a:t>cholesterol </a:t>
            </a:r>
            <a:r>
              <a:rPr lang="en-US" sz="2999">
                <a:solidFill>
                  <a:srgbClr val="FFF8ED"/>
                </a:solidFill>
                <a:latin typeface="Bobby Jones"/>
              </a:rPr>
              <a:t>are both </a:t>
            </a:r>
            <a:r>
              <a:rPr lang="en-US" sz="2999">
                <a:solidFill>
                  <a:srgbClr val="FFE975"/>
                </a:solidFill>
                <a:latin typeface="Bobby Jones"/>
              </a:rPr>
              <a:t>significant figures</a:t>
            </a:r>
            <a:r>
              <a:rPr lang="en-US" sz="2999">
                <a:solidFill>
                  <a:srgbClr val="FFF8ED"/>
                </a:solidFill>
                <a:latin typeface="Bobby Jones"/>
              </a:rPr>
              <a:t>.</a:t>
            </a:r>
          </a:p>
        </p:txBody>
      </p:sp>
      <p:grpSp>
        <p:nvGrpSpPr>
          <p:cNvPr name="Group 25" id="25"/>
          <p:cNvGrpSpPr/>
          <p:nvPr/>
        </p:nvGrpSpPr>
        <p:grpSpPr>
          <a:xfrm rot="0">
            <a:off x="12727399" y="3292179"/>
            <a:ext cx="963814" cy="1030440"/>
            <a:chOff x="0" y="0"/>
            <a:chExt cx="878367" cy="939087"/>
          </a:xfrm>
        </p:grpSpPr>
        <p:sp>
          <p:nvSpPr>
            <p:cNvPr name="Freeform 26" id="26"/>
            <p:cNvSpPr/>
            <p:nvPr/>
          </p:nvSpPr>
          <p:spPr>
            <a:xfrm flipH="false" flipV="false" rot="0">
              <a:off x="0" y="0"/>
              <a:ext cx="878368" cy="939087"/>
            </a:xfrm>
            <a:custGeom>
              <a:avLst/>
              <a:gdLst/>
              <a:ahLst/>
              <a:cxnLst/>
              <a:rect r="r" b="b" t="t" l="l"/>
              <a:pathLst>
                <a:path h="939087" w="878368">
                  <a:moveTo>
                    <a:pt x="439184" y="939087"/>
                  </a:moveTo>
                  <a:lnTo>
                    <a:pt x="0" y="532687"/>
                  </a:lnTo>
                  <a:lnTo>
                    <a:pt x="203200" y="532687"/>
                  </a:lnTo>
                  <a:lnTo>
                    <a:pt x="203200" y="0"/>
                  </a:lnTo>
                  <a:lnTo>
                    <a:pt x="675167" y="0"/>
                  </a:lnTo>
                  <a:lnTo>
                    <a:pt x="675167" y="532687"/>
                  </a:lnTo>
                  <a:lnTo>
                    <a:pt x="878368" y="532687"/>
                  </a:lnTo>
                  <a:lnTo>
                    <a:pt x="439184" y="939087"/>
                  </a:lnTo>
                  <a:close/>
                </a:path>
              </a:pathLst>
            </a:custGeom>
            <a:solidFill>
              <a:srgbClr val="D76B73"/>
            </a:solidFill>
          </p:spPr>
        </p:sp>
        <p:sp>
          <p:nvSpPr>
            <p:cNvPr name="TextBox 27" id="27"/>
            <p:cNvSpPr txBox="true"/>
            <p:nvPr/>
          </p:nvSpPr>
          <p:spPr>
            <a:xfrm>
              <a:off x="203200" y="-38100"/>
              <a:ext cx="471967" cy="875587"/>
            </a:xfrm>
            <a:prstGeom prst="rect">
              <a:avLst/>
            </a:prstGeom>
          </p:spPr>
          <p:txBody>
            <a:bodyPr anchor="ctr" rtlCol="false" tIns="50800" lIns="50800" bIns="50800" rIns="50800"/>
            <a:lstStyle/>
            <a:p>
              <a:pPr algn="ctr">
                <a:lnSpc>
                  <a:spcPts val="2940"/>
                </a:lnSpc>
              </a:pPr>
            </a:p>
          </p:txBody>
        </p:sp>
      </p:grpSp>
      <p:sp>
        <p:nvSpPr>
          <p:cNvPr name="TextBox 28" id="28"/>
          <p:cNvSpPr txBox="true"/>
          <p:nvPr/>
        </p:nvSpPr>
        <p:spPr>
          <a:xfrm rot="0">
            <a:off x="2447571" y="8340574"/>
            <a:ext cx="13444734" cy="1115283"/>
          </a:xfrm>
          <a:prstGeom prst="rect">
            <a:avLst/>
          </a:prstGeom>
        </p:spPr>
        <p:txBody>
          <a:bodyPr anchor="t" rtlCol="false" tIns="0" lIns="0" bIns="0" rIns="0">
            <a:spAutoFit/>
          </a:bodyPr>
          <a:lstStyle/>
          <a:p>
            <a:pPr algn="ctr">
              <a:lnSpc>
                <a:spcPts val="4445"/>
              </a:lnSpc>
              <a:spcBef>
                <a:spcPct val="0"/>
              </a:spcBef>
            </a:pPr>
            <a:r>
              <a:rPr lang="en-US" sz="3175">
                <a:solidFill>
                  <a:srgbClr val="FFF8ED"/>
                </a:solidFill>
                <a:latin typeface="Bobby Jones"/>
              </a:rPr>
              <a:t>People who are older, with higher cholesterol and higher blood pressure should take measures early to prevent cardiovascular disease. </a:t>
            </a:r>
          </a:p>
        </p:txBody>
      </p:sp>
      <p:grpSp>
        <p:nvGrpSpPr>
          <p:cNvPr name="Group 29" id="29"/>
          <p:cNvGrpSpPr/>
          <p:nvPr/>
        </p:nvGrpSpPr>
        <p:grpSpPr>
          <a:xfrm rot="0">
            <a:off x="3682048" y="6891103"/>
            <a:ext cx="963814" cy="1030440"/>
            <a:chOff x="0" y="0"/>
            <a:chExt cx="878367" cy="939087"/>
          </a:xfrm>
        </p:grpSpPr>
        <p:sp>
          <p:nvSpPr>
            <p:cNvPr name="Freeform 30" id="30"/>
            <p:cNvSpPr/>
            <p:nvPr/>
          </p:nvSpPr>
          <p:spPr>
            <a:xfrm flipH="false" flipV="false" rot="0">
              <a:off x="0" y="0"/>
              <a:ext cx="878368" cy="939087"/>
            </a:xfrm>
            <a:custGeom>
              <a:avLst/>
              <a:gdLst/>
              <a:ahLst/>
              <a:cxnLst/>
              <a:rect r="r" b="b" t="t" l="l"/>
              <a:pathLst>
                <a:path h="939087" w="878368">
                  <a:moveTo>
                    <a:pt x="439184" y="939087"/>
                  </a:moveTo>
                  <a:lnTo>
                    <a:pt x="0" y="532687"/>
                  </a:lnTo>
                  <a:lnTo>
                    <a:pt x="203200" y="532687"/>
                  </a:lnTo>
                  <a:lnTo>
                    <a:pt x="203200" y="0"/>
                  </a:lnTo>
                  <a:lnTo>
                    <a:pt x="675167" y="0"/>
                  </a:lnTo>
                  <a:lnTo>
                    <a:pt x="675167" y="532687"/>
                  </a:lnTo>
                  <a:lnTo>
                    <a:pt x="878368" y="532687"/>
                  </a:lnTo>
                  <a:lnTo>
                    <a:pt x="439184" y="939087"/>
                  </a:lnTo>
                  <a:close/>
                </a:path>
              </a:pathLst>
            </a:custGeom>
            <a:solidFill>
              <a:srgbClr val="D76B73"/>
            </a:solidFill>
          </p:spPr>
        </p:sp>
        <p:sp>
          <p:nvSpPr>
            <p:cNvPr name="TextBox 31" id="31"/>
            <p:cNvSpPr txBox="true"/>
            <p:nvPr/>
          </p:nvSpPr>
          <p:spPr>
            <a:xfrm>
              <a:off x="203200" y="-38100"/>
              <a:ext cx="471967" cy="875587"/>
            </a:xfrm>
            <a:prstGeom prst="rect">
              <a:avLst/>
            </a:prstGeom>
          </p:spPr>
          <p:txBody>
            <a:bodyPr anchor="ctr" rtlCol="false" tIns="50800" lIns="50800" bIns="50800" rIns="50800"/>
            <a:lstStyle/>
            <a:p>
              <a:pPr algn="ctr">
                <a:lnSpc>
                  <a:spcPts val="2940"/>
                </a:lnSpc>
              </a:pPr>
            </a:p>
          </p:txBody>
        </p:sp>
      </p:grpSp>
      <p:grpSp>
        <p:nvGrpSpPr>
          <p:cNvPr name="Group 32" id="32"/>
          <p:cNvGrpSpPr/>
          <p:nvPr/>
        </p:nvGrpSpPr>
        <p:grpSpPr>
          <a:xfrm rot="0">
            <a:off x="8662093" y="6810585"/>
            <a:ext cx="963814" cy="1030440"/>
            <a:chOff x="0" y="0"/>
            <a:chExt cx="878367" cy="939087"/>
          </a:xfrm>
        </p:grpSpPr>
        <p:sp>
          <p:nvSpPr>
            <p:cNvPr name="Freeform 33" id="33"/>
            <p:cNvSpPr/>
            <p:nvPr/>
          </p:nvSpPr>
          <p:spPr>
            <a:xfrm flipH="false" flipV="false" rot="0">
              <a:off x="0" y="0"/>
              <a:ext cx="878368" cy="939087"/>
            </a:xfrm>
            <a:custGeom>
              <a:avLst/>
              <a:gdLst/>
              <a:ahLst/>
              <a:cxnLst/>
              <a:rect r="r" b="b" t="t" l="l"/>
              <a:pathLst>
                <a:path h="939087" w="878368">
                  <a:moveTo>
                    <a:pt x="439184" y="939087"/>
                  </a:moveTo>
                  <a:lnTo>
                    <a:pt x="0" y="532687"/>
                  </a:lnTo>
                  <a:lnTo>
                    <a:pt x="203200" y="532687"/>
                  </a:lnTo>
                  <a:lnTo>
                    <a:pt x="203200" y="0"/>
                  </a:lnTo>
                  <a:lnTo>
                    <a:pt x="675167" y="0"/>
                  </a:lnTo>
                  <a:lnTo>
                    <a:pt x="675167" y="532687"/>
                  </a:lnTo>
                  <a:lnTo>
                    <a:pt x="878368" y="532687"/>
                  </a:lnTo>
                  <a:lnTo>
                    <a:pt x="439184" y="939087"/>
                  </a:lnTo>
                  <a:close/>
                </a:path>
              </a:pathLst>
            </a:custGeom>
            <a:solidFill>
              <a:srgbClr val="D76B73"/>
            </a:solidFill>
          </p:spPr>
        </p:sp>
        <p:sp>
          <p:nvSpPr>
            <p:cNvPr name="TextBox 34" id="34"/>
            <p:cNvSpPr txBox="true"/>
            <p:nvPr/>
          </p:nvSpPr>
          <p:spPr>
            <a:xfrm>
              <a:off x="203200" y="-38100"/>
              <a:ext cx="471967" cy="875587"/>
            </a:xfrm>
            <a:prstGeom prst="rect">
              <a:avLst/>
            </a:prstGeom>
          </p:spPr>
          <p:txBody>
            <a:bodyPr anchor="ctr" rtlCol="false" tIns="50800" lIns="50800" bIns="50800" rIns="50800"/>
            <a:lstStyle/>
            <a:p>
              <a:pPr algn="ctr">
                <a:lnSpc>
                  <a:spcPts val="2940"/>
                </a:lnSpc>
              </a:pPr>
            </a:p>
          </p:txBody>
        </p:sp>
      </p:grpSp>
      <p:grpSp>
        <p:nvGrpSpPr>
          <p:cNvPr name="Group 35" id="35"/>
          <p:cNvGrpSpPr/>
          <p:nvPr/>
        </p:nvGrpSpPr>
        <p:grpSpPr>
          <a:xfrm rot="0">
            <a:off x="13209306" y="6796742"/>
            <a:ext cx="963814" cy="1030440"/>
            <a:chOff x="0" y="0"/>
            <a:chExt cx="878367" cy="939087"/>
          </a:xfrm>
        </p:grpSpPr>
        <p:sp>
          <p:nvSpPr>
            <p:cNvPr name="Freeform 36" id="36"/>
            <p:cNvSpPr/>
            <p:nvPr/>
          </p:nvSpPr>
          <p:spPr>
            <a:xfrm flipH="false" flipV="false" rot="0">
              <a:off x="0" y="0"/>
              <a:ext cx="878368" cy="939087"/>
            </a:xfrm>
            <a:custGeom>
              <a:avLst/>
              <a:gdLst/>
              <a:ahLst/>
              <a:cxnLst/>
              <a:rect r="r" b="b" t="t" l="l"/>
              <a:pathLst>
                <a:path h="939087" w="878368">
                  <a:moveTo>
                    <a:pt x="439184" y="939087"/>
                  </a:moveTo>
                  <a:lnTo>
                    <a:pt x="0" y="532687"/>
                  </a:lnTo>
                  <a:lnTo>
                    <a:pt x="203200" y="532687"/>
                  </a:lnTo>
                  <a:lnTo>
                    <a:pt x="203200" y="0"/>
                  </a:lnTo>
                  <a:lnTo>
                    <a:pt x="675167" y="0"/>
                  </a:lnTo>
                  <a:lnTo>
                    <a:pt x="675167" y="532687"/>
                  </a:lnTo>
                  <a:lnTo>
                    <a:pt x="878368" y="532687"/>
                  </a:lnTo>
                  <a:lnTo>
                    <a:pt x="439184" y="939087"/>
                  </a:lnTo>
                  <a:close/>
                </a:path>
              </a:pathLst>
            </a:custGeom>
            <a:solidFill>
              <a:srgbClr val="D76B73"/>
            </a:solidFill>
          </p:spPr>
        </p:sp>
        <p:sp>
          <p:nvSpPr>
            <p:cNvPr name="TextBox 37" id="37"/>
            <p:cNvSpPr txBox="true"/>
            <p:nvPr/>
          </p:nvSpPr>
          <p:spPr>
            <a:xfrm>
              <a:off x="203200" y="-38100"/>
              <a:ext cx="471967" cy="875587"/>
            </a:xfrm>
            <a:prstGeom prst="rect">
              <a:avLst/>
            </a:prstGeom>
          </p:spPr>
          <p:txBody>
            <a:bodyPr anchor="ctr" rtlCol="false" tIns="50800" lIns="50800" bIns="50800" rIns="50800"/>
            <a:lstStyle/>
            <a:p>
              <a:pPr algn="ctr">
                <a:lnSpc>
                  <a:spcPts val="2940"/>
                </a:lnSpc>
              </a:pPr>
            </a:p>
          </p:txBody>
        </p:sp>
      </p:grpSp>
      <p:sp>
        <p:nvSpPr>
          <p:cNvPr name="Freeform 38" id="38"/>
          <p:cNvSpPr/>
          <p:nvPr/>
        </p:nvSpPr>
        <p:spPr>
          <a:xfrm flipH="false" flipV="false" rot="-9336815">
            <a:off x="-1228776" y="-1992309"/>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9" id="39"/>
          <p:cNvSpPr/>
          <p:nvPr/>
        </p:nvSpPr>
        <p:spPr>
          <a:xfrm flipH="false" flipV="false" rot="0">
            <a:off x="700639" y="509921"/>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0" id="40"/>
          <p:cNvSpPr/>
          <p:nvPr/>
        </p:nvSpPr>
        <p:spPr>
          <a:xfrm flipH="false" flipV="false" rot="0">
            <a:off x="1625546" y="276775"/>
            <a:ext cx="812500" cy="990854"/>
          </a:xfrm>
          <a:custGeom>
            <a:avLst/>
            <a:gdLst/>
            <a:ahLst/>
            <a:cxnLst/>
            <a:rect r="r" b="b" t="t" l="l"/>
            <a:pathLst>
              <a:path h="990854" w="812500">
                <a:moveTo>
                  <a:pt x="0" y="0"/>
                </a:moveTo>
                <a:lnTo>
                  <a:pt x="812500" y="0"/>
                </a:lnTo>
                <a:lnTo>
                  <a:pt x="812500" y="990854"/>
                </a:lnTo>
                <a:lnTo>
                  <a:pt x="0" y="990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1" id="41"/>
          <p:cNvSpPr/>
          <p:nvPr/>
        </p:nvSpPr>
        <p:spPr>
          <a:xfrm flipH="false" flipV="false" rot="1513873">
            <a:off x="-681042" y="8208500"/>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2" id="42"/>
          <p:cNvSpPr/>
          <p:nvPr/>
        </p:nvSpPr>
        <p:spPr>
          <a:xfrm flipH="false" flipV="false" rot="0">
            <a:off x="-1902073" y="2282378"/>
            <a:ext cx="2790507" cy="2738185"/>
          </a:xfrm>
          <a:custGeom>
            <a:avLst/>
            <a:gdLst/>
            <a:ahLst/>
            <a:cxnLst/>
            <a:rect r="r" b="b" t="t" l="l"/>
            <a:pathLst>
              <a:path h="2738185" w="2790507">
                <a:moveTo>
                  <a:pt x="0" y="0"/>
                </a:moveTo>
                <a:lnTo>
                  <a:pt x="2790506" y="0"/>
                </a:lnTo>
                <a:lnTo>
                  <a:pt x="2790506" y="2738185"/>
                </a:lnTo>
                <a:lnTo>
                  <a:pt x="0" y="27381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3" id="43"/>
          <p:cNvSpPr/>
          <p:nvPr/>
        </p:nvSpPr>
        <p:spPr>
          <a:xfrm flipH="false" flipV="false" rot="0">
            <a:off x="389536" y="5927220"/>
            <a:ext cx="1278328" cy="920396"/>
          </a:xfrm>
          <a:custGeom>
            <a:avLst/>
            <a:gdLst/>
            <a:ahLst/>
            <a:cxnLst/>
            <a:rect r="r" b="b" t="t" l="l"/>
            <a:pathLst>
              <a:path h="920396" w="1278328">
                <a:moveTo>
                  <a:pt x="0" y="0"/>
                </a:moveTo>
                <a:lnTo>
                  <a:pt x="1278328" y="0"/>
                </a:lnTo>
                <a:lnTo>
                  <a:pt x="1278328" y="920396"/>
                </a:lnTo>
                <a:lnTo>
                  <a:pt x="0" y="9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4" id="44"/>
          <p:cNvSpPr txBox="true"/>
          <p:nvPr/>
        </p:nvSpPr>
        <p:spPr>
          <a:xfrm rot="0">
            <a:off x="7277539" y="4912670"/>
            <a:ext cx="3784799" cy="12439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Bobby Jones"/>
              </a:rPr>
              <a:t>THE </a:t>
            </a:r>
            <a:r>
              <a:rPr lang="en-US" sz="2399">
                <a:solidFill>
                  <a:srgbClr val="FFCDCD"/>
                </a:solidFill>
                <a:latin typeface="Bobby Jones"/>
              </a:rPr>
              <a:t>HIGHER </a:t>
            </a:r>
            <a:r>
              <a:rPr lang="en-US" sz="2399">
                <a:solidFill>
                  <a:srgbClr val="FFFFFF"/>
                </a:solidFill>
                <a:latin typeface="Bobby Jones"/>
              </a:rPr>
              <a:t>the </a:t>
            </a:r>
            <a:r>
              <a:rPr lang="en-US" sz="2399">
                <a:solidFill>
                  <a:srgbClr val="FFCDCD"/>
                </a:solidFill>
                <a:latin typeface="Bobby Jones"/>
              </a:rPr>
              <a:t>AGE</a:t>
            </a:r>
            <a:r>
              <a:rPr lang="en-US" sz="2399">
                <a:solidFill>
                  <a:srgbClr val="FFFFFF"/>
                </a:solidFill>
                <a:latin typeface="Bobby Jones"/>
              </a:rPr>
              <a:t>, the </a:t>
            </a:r>
            <a:r>
              <a:rPr lang="en-US" sz="2399">
                <a:solidFill>
                  <a:srgbClr val="FFE975"/>
                </a:solidFill>
                <a:latin typeface="Bobby Jones"/>
              </a:rPr>
              <a:t>greater </a:t>
            </a:r>
            <a:r>
              <a:rPr lang="en-US" sz="2399">
                <a:solidFill>
                  <a:srgbClr val="FFFFFF"/>
                </a:solidFill>
                <a:latin typeface="Bobby Jones"/>
              </a:rPr>
              <a:t>the chance of </a:t>
            </a:r>
            <a:r>
              <a:rPr lang="en-US" sz="2399">
                <a:solidFill>
                  <a:srgbClr val="FFE975"/>
                </a:solidFill>
                <a:latin typeface="Bobby Jones"/>
              </a:rPr>
              <a:t>cardiovascular disease </a:t>
            </a:r>
          </a:p>
        </p:txBody>
      </p:sp>
      <p:sp>
        <p:nvSpPr>
          <p:cNvPr name="Freeform 45" id="45"/>
          <p:cNvSpPr/>
          <p:nvPr/>
        </p:nvSpPr>
        <p:spPr>
          <a:xfrm flipH="false" flipV="false" rot="264103">
            <a:off x="17407667" y="7765454"/>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6" id="46"/>
          <p:cNvSpPr/>
          <p:nvPr/>
        </p:nvSpPr>
        <p:spPr>
          <a:xfrm flipH="false" flipV="false" rot="0">
            <a:off x="17197747" y="8488495"/>
            <a:ext cx="924907" cy="1127935"/>
          </a:xfrm>
          <a:custGeom>
            <a:avLst/>
            <a:gdLst/>
            <a:ahLst/>
            <a:cxnLst/>
            <a:rect r="r" b="b" t="t" l="l"/>
            <a:pathLst>
              <a:path h="1127935" w="924907">
                <a:moveTo>
                  <a:pt x="0" y="0"/>
                </a:moveTo>
                <a:lnTo>
                  <a:pt x="924907" y="0"/>
                </a:lnTo>
                <a:lnTo>
                  <a:pt x="924907" y="1127935"/>
                </a:lnTo>
                <a:lnTo>
                  <a:pt x="0" y="11279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7" id="47"/>
          <p:cNvSpPr/>
          <p:nvPr/>
        </p:nvSpPr>
        <p:spPr>
          <a:xfrm flipH="false" flipV="false" rot="-1453535">
            <a:off x="16915195" y="2284152"/>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8" id="48"/>
          <p:cNvSpPr/>
          <p:nvPr/>
        </p:nvSpPr>
        <p:spPr>
          <a:xfrm flipH="false" flipV="false" rot="0">
            <a:off x="16892747" y="4291613"/>
            <a:ext cx="2790507" cy="2738185"/>
          </a:xfrm>
          <a:custGeom>
            <a:avLst/>
            <a:gdLst/>
            <a:ahLst/>
            <a:cxnLst/>
            <a:rect r="r" b="b" t="t" l="l"/>
            <a:pathLst>
              <a:path h="2738185" w="2790507">
                <a:moveTo>
                  <a:pt x="0" y="0"/>
                </a:moveTo>
                <a:lnTo>
                  <a:pt x="2790506" y="0"/>
                </a:lnTo>
                <a:lnTo>
                  <a:pt x="2790506" y="2738184"/>
                </a:lnTo>
                <a:lnTo>
                  <a:pt x="0" y="27381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9" id="49"/>
          <p:cNvSpPr/>
          <p:nvPr/>
        </p:nvSpPr>
        <p:spPr>
          <a:xfrm flipH="false" flipV="false" rot="6863184">
            <a:off x="15778141" y="-2468491"/>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0" id="50"/>
          <p:cNvSpPr/>
          <p:nvPr/>
        </p:nvSpPr>
        <p:spPr>
          <a:xfrm flipH="false" flipV="false" rot="0">
            <a:off x="16080246" y="654884"/>
            <a:ext cx="812500" cy="990854"/>
          </a:xfrm>
          <a:custGeom>
            <a:avLst/>
            <a:gdLst/>
            <a:ahLst/>
            <a:cxnLst/>
            <a:rect r="r" b="b" t="t" l="l"/>
            <a:pathLst>
              <a:path h="990854" w="812500">
                <a:moveTo>
                  <a:pt x="0" y="0"/>
                </a:moveTo>
                <a:lnTo>
                  <a:pt x="812501" y="0"/>
                </a:lnTo>
                <a:lnTo>
                  <a:pt x="812501" y="990854"/>
                </a:lnTo>
                <a:lnTo>
                  <a:pt x="0" y="990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1" id="51"/>
          <p:cNvSpPr/>
          <p:nvPr/>
        </p:nvSpPr>
        <p:spPr>
          <a:xfrm flipH="false" flipV="false" rot="0">
            <a:off x="15515488" y="0"/>
            <a:ext cx="645675" cy="787409"/>
          </a:xfrm>
          <a:custGeom>
            <a:avLst/>
            <a:gdLst/>
            <a:ahLst/>
            <a:cxnLst/>
            <a:rect r="r" b="b" t="t" l="l"/>
            <a:pathLst>
              <a:path h="787409" w="645675">
                <a:moveTo>
                  <a:pt x="0" y="0"/>
                </a:moveTo>
                <a:lnTo>
                  <a:pt x="645675" y="0"/>
                </a:lnTo>
                <a:lnTo>
                  <a:pt x="645675" y="787409"/>
                </a:lnTo>
                <a:lnTo>
                  <a:pt x="0" y="787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A15C64"/>
        </a:solidFill>
      </p:bgPr>
    </p:bg>
    <p:spTree>
      <p:nvGrpSpPr>
        <p:cNvPr id="1" name=""/>
        <p:cNvGrpSpPr/>
        <p:nvPr/>
      </p:nvGrpSpPr>
      <p:grpSpPr>
        <a:xfrm>
          <a:off x="0" y="0"/>
          <a:ext cx="0" cy="0"/>
          <a:chOff x="0" y="0"/>
          <a:chExt cx="0" cy="0"/>
        </a:xfrm>
      </p:grpSpPr>
      <p:sp>
        <p:nvSpPr>
          <p:cNvPr name="Freeform 2" id="2"/>
          <p:cNvSpPr/>
          <p:nvPr/>
        </p:nvSpPr>
        <p:spPr>
          <a:xfrm flipH="false" flipV="false" rot="0">
            <a:off x="15420054" y="8409558"/>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900388" y="1989448"/>
            <a:ext cx="17032616" cy="9036064"/>
          </a:xfrm>
          <a:custGeom>
            <a:avLst/>
            <a:gdLst/>
            <a:ahLst/>
            <a:cxnLst/>
            <a:rect r="r" b="b" t="t" l="l"/>
            <a:pathLst>
              <a:path h="9036064" w="17032616">
                <a:moveTo>
                  <a:pt x="0" y="0"/>
                </a:moveTo>
                <a:lnTo>
                  <a:pt x="17032616" y="0"/>
                </a:lnTo>
                <a:lnTo>
                  <a:pt x="17032616" y="9036064"/>
                </a:lnTo>
                <a:lnTo>
                  <a:pt x="0" y="9036064"/>
                </a:lnTo>
                <a:lnTo>
                  <a:pt x="0" y="0"/>
                </a:lnTo>
                <a:close/>
              </a:path>
            </a:pathLst>
          </a:custGeom>
          <a:blipFill>
            <a:blip r:embed="rId5">
              <a:extLst>
                <a:ext uri="{96DAC541-7B7A-43D3-8B79-37D633B846F1}">
                  <asvg:svgBlip xmlns:asvg="http://schemas.microsoft.com/office/drawing/2016/SVG/main" r:embed="rId6"/>
                </a:ext>
              </a:extLst>
            </a:blip>
            <a:stretch>
              <a:fillRect l="0" t="-13463" r="0" b="-20540"/>
            </a:stretch>
          </a:blipFill>
        </p:spPr>
      </p:sp>
      <p:sp>
        <p:nvSpPr>
          <p:cNvPr name="Freeform 4" id="4"/>
          <p:cNvSpPr/>
          <p:nvPr/>
        </p:nvSpPr>
        <p:spPr>
          <a:xfrm flipH="false" flipV="false" rot="-2018171">
            <a:off x="-1166336" y="-2123042"/>
            <a:ext cx="5434068" cy="3784087"/>
          </a:xfrm>
          <a:custGeom>
            <a:avLst/>
            <a:gdLst/>
            <a:ahLst/>
            <a:cxnLst/>
            <a:rect r="r" b="b" t="t" l="l"/>
            <a:pathLst>
              <a:path h="3784087" w="5434068">
                <a:moveTo>
                  <a:pt x="0" y="0"/>
                </a:moveTo>
                <a:lnTo>
                  <a:pt x="5434068" y="0"/>
                </a:lnTo>
                <a:lnTo>
                  <a:pt x="5434068" y="3784087"/>
                </a:lnTo>
                <a:lnTo>
                  <a:pt x="0" y="37840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2321322" y="6875088"/>
            <a:ext cx="478873" cy="375117"/>
            <a:chOff x="0" y="0"/>
            <a:chExt cx="457200" cy="358140"/>
          </a:xfrm>
        </p:grpSpPr>
        <p:sp>
          <p:nvSpPr>
            <p:cNvPr name="Freeform 6" id="6"/>
            <p:cNvSpPr/>
            <p:nvPr/>
          </p:nvSpPr>
          <p:spPr>
            <a:xfrm flipH="false" flipV="false" rot="0">
              <a:off x="48260" y="48260"/>
              <a:ext cx="359410" cy="259080"/>
            </a:xfrm>
            <a:custGeom>
              <a:avLst/>
              <a:gdLst/>
              <a:ahLst/>
              <a:cxnLst/>
              <a:rect r="r" b="b" t="t" l="l"/>
              <a:pathLst>
                <a:path h="259080" w="359410">
                  <a:moveTo>
                    <a:pt x="44450" y="96520"/>
                  </a:moveTo>
                  <a:cubicBezTo>
                    <a:pt x="160020" y="201930"/>
                    <a:pt x="165100" y="194310"/>
                    <a:pt x="176530" y="184150"/>
                  </a:cubicBezTo>
                  <a:cubicBezTo>
                    <a:pt x="207010" y="157480"/>
                    <a:pt x="280670" y="33020"/>
                    <a:pt x="312420" y="11430"/>
                  </a:cubicBezTo>
                  <a:cubicBezTo>
                    <a:pt x="323850" y="3810"/>
                    <a:pt x="334010" y="0"/>
                    <a:pt x="341630" y="2540"/>
                  </a:cubicBezTo>
                  <a:cubicBezTo>
                    <a:pt x="349250" y="3810"/>
                    <a:pt x="356870" y="13970"/>
                    <a:pt x="358140" y="20320"/>
                  </a:cubicBezTo>
                  <a:cubicBezTo>
                    <a:pt x="359410" y="26670"/>
                    <a:pt x="356870" y="38100"/>
                    <a:pt x="351790" y="43180"/>
                  </a:cubicBezTo>
                  <a:cubicBezTo>
                    <a:pt x="346710" y="48260"/>
                    <a:pt x="336550" y="53340"/>
                    <a:pt x="328930" y="52070"/>
                  </a:cubicBezTo>
                  <a:cubicBezTo>
                    <a:pt x="321310" y="50800"/>
                    <a:pt x="308610" y="36830"/>
                    <a:pt x="307340" y="29210"/>
                  </a:cubicBezTo>
                  <a:cubicBezTo>
                    <a:pt x="306070" y="22860"/>
                    <a:pt x="309880" y="11430"/>
                    <a:pt x="316230" y="7620"/>
                  </a:cubicBezTo>
                  <a:cubicBezTo>
                    <a:pt x="322580" y="2540"/>
                    <a:pt x="340360" y="0"/>
                    <a:pt x="346710" y="5080"/>
                  </a:cubicBezTo>
                  <a:cubicBezTo>
                    <a:pt x="353060" y="10160"/>
                    <a:pt x="356870" y="26670"/>
                    <a:pt x="353060" y="41910"/>
                  </a:cubicBezTo>
                  <a:cubicBezTo>
                    <a:pt x="342900" y="80010"/>
                    <a:pt x="251460" y="181610"/>
                    <a:pt x="213360" y="218440"/>
                  </a:cubicBezTo>
                  <a:cubicBezTo>
                    <a:pt x="191770" y="238760"/>
                    <a:pt x="176530" y="259080"/>
                    <a:pt x="156210" y="259080"/>
                  </a:cubicBezTo>
                  <a:cubicBezTo>
                    <a:pt x="134620" y="259080"/>
                    <a:pt x="109220" y="233680"/>
                    <a:pt x="86360" y="214630"/>
                  </a:cubicBezTo>
                  <a:cubicBezTo>
                    <a:pt x="58420" y="191770"/>
                    <a:pt x="8890" y="148590"/>
                    <a:pt x="2540" y="124460"/>
                  </a:cubicBezTo>
                  <a:cubicBezTo>
                    <a:pt x="0" y="111760"/>
                    <a:pt x="3810" y="96520"/>
                    <a:pt x="11430" y="91440"/>
                  </a:cubicBezTo>
                  <a:cubicBezTo>
                    <a:pt x="19050" y="86360"/>
                    <a:pt x="44450" y="96520"/>
                    <a:pt x="44450" y="96520"/>
                  </a:cubicBezTo>
                </a:path>
              </a:pathLst>
            </a:custGeom>
            <a:solidFill>
              <a:srgbClr val="000000">
                <a:alpha val="0"/>
              </a:srgbClr>
            </a:solidFill>
            <a:ln cap="sq">
              <a:noFill/>
              <a:prstDash val="solid"/>
              <a:miter/>
            </a:ln>
          </p:spPr>
        </p:sp>
      </p:grpSp>
      <p:sp>
        <p:nvSpPr>
          <p:cNvPr name="TextBox 7" id="7"/>
          <p:cNvSpPr txBox="true"/>
          <p:nvPr/>
        </p:nvSpPr>
        <p:spPr>
          <a:xfrm rot="0">
            <a:off x="5567625" y="620759"/>
            <a:ext cx="7432882" cy="883920"/>
          </a:xfrm>
          <a:prstGeom prst="rect">
            <a:avLst/>
          </a:prstGeom>
        </p:spPr>
        <p:txBody>
          <a:bodyPr anchor="t" rtlCol="false" tIns="0" lIns="0" bIns="0" rIns="0">
            <a:spAutoFit/>
          </a:bodyPr>
          <a:lstStyle/>
          <a:p>
            <a:pPr algn="ctr" marL="0" indent="0" lvl="0">
              <a:lnSpc>
                <a:spcPts val="6840"/>
              </a:lnSpc>
            </a:pPr>
            <a:r>
              <a:rPr lang="en-US" sz="6000" spc="168">
                <a:solidFill>
                  <a:srgbClr val="A15C64"/>
                </a:solidFill>
                <a:latin typeface="Londrina Solid Heavy"/>
              </a:rPr>
              <a:t>CONFUSION MATRIX</a:t>
            </a:r>
          </a:p>
        </p:txBody>
      </p:sp>
      <p:sp>
        <p:nvSpPr>
          <p:cNvPr name="Freeform 8" id="8"/>
          <p:cNvSpPr/>
          <p:nvPr/>
        </p:nvSpPr>
        <p:spPr>
          <a:xfrm flipH="false" flipV="false" rot="0">
            <a:off x="-3264950" y="8857271"/>
            <a:ext cx="5386985" cy="1966250"/>
          </a:xfrm>
          <a:custGeom>
            <a:avLst/>
            <a:gdLst/>
            <a:ahLst/>
            <a:cxnLst/>
            <a:rect r="r" b="b" t="t" l="l"/>
            <a:pathLst>
              <a:path h="1966250" w="5386985">
                <a:moveTo>
                  <a:pt x="0" y="0"/>
                </a:moveTo>
                <a:lnTo>
                  <a:pt x="5386985" y="0"/>
                </a:lnTo>
                <a:lnTo>
                  <a:pt x="5386985" y="1966250"/>
                </a:lnTo>
                <a:lnTo>
                  <a:pt x="0" y="19662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638438" y="9332510"/>
            <a:ext cx="716283" cy="716283"/>
          </a:xfrm>
          <a:custGeom>
            <a:avLst/>
            <a:gdLst/>
            <a:ahLst/>
            <a:cxnLst/>
            <a:rect r="r" b="b" t="t" l="l"/>
            <a:pathLst>
              <a:path h="716283" w="716283">
                <a:moveTo>
                  <a:pt x="0" y="0"/>
                </a:moveTo>
                <a:lnTo>
                  <a:pt x="716283" y="0"/>
                </a:lnTo>
                <a:lnTo>
                  <a:pt x="716283" y="716283"/>
                </a:lnTo>
                <a:lnTo>
                  <a:pt x="0" y="7162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3200" y="8857271"/>
            <a:ext cx="475238" cy="475238"/>
          </a:xfrm>
          <a:custGeom>
            <a:avLst/>
            <a:gdLst/>
            <a:ahLst/>
            <a:cxnLst/>
            <a:rect r="r" b="b" t="t" l="l"/>
            <a:pathLst>
              <a:path h="475238" w="475238">
                <a:moveTo>
                  <a:pt x="0" y="0"/>
                </a:moveTo>
                <a:lnTo>
                  <a:pt x="475238" y="0"/>
                </a:lnTo>
                <a:lnTo>
                  <a:pt x="475238" y="475239"/>
                </a:lnTo>
                <a:lnTo>
                  <a:pt x="0" y="4752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6644557" y="-1424043"/>
            <a:ext cx="858964" cy="4114800"/>
          </a:xfrm>
          <a:custGeom>
            <a:avLst/>
            <a:gdLst/>
            <a:ahLst/>
            <a:cxnLst/>
            <a:rect r="r" b="b" t="t" l="l"/>
            <a:pathLst>
              <a:path h="4114800" w="858964">
                <a:moveTo>
                  <a:pt x="0" y="0"/>
                </a:moveTo>
                <a:lnTo>
                  <a:pt x="858965" y="0"/>
                </a:lnTo>
                <a:lnTo>
                  <a:pt x="858965"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7503522" y="-1424043"/>
            <a:ext cx="858964" cy="4114800"/>
          </a:xfrm>
          <a:custGeom>
            <a:avLst/>
            <a:gdLst/>
            <a:ahLst/>
            <a:cxnLst/>
            <a:rect r="r" b="b" t="t" l="l"/>
            <a:pathLst>
              <a:path h="4114800" w="858964">
                <a:moveTo>
                  <a:pt x="0" y="0"/>
                </a:moveTo>
                <a:lnTo>
                  <a:pt x="858964" y="0"/>
                </a:lnTo>
                <a:lnTo>
                  <a:pt x="858964"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6044914" y="9192004"/>
            <a:ext cx="4579532" cy="4579532"/>
          </a:xfrm>
          <a:custGeom>
            <a:avLst/>
            <a:gdLst/>
            <a:ahLst/>
            <a:cxnLst/>
            <a:rect r="r" b="b" t="t" l="l"/>
            <a:pathLst>
              <a:path h="4579532" w="4579532">
                <a:moveTo>
                  <a:pt x="0" y="0"/>
                </a:moveTo>
                <a:lnTo>
                  <a:pt x="4579532" y="0"/>
                </a:lnTo>
                <a:lnTo>
                  <a:pt x="4579532" y="4579532"/>
                </a:lnTo>
                <a:lnTo>
                  <a:pt x="0" y="45795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400819" y="1246980"/>
            <a:ext cx="1281111" cy="1281111"/>
          </a:xfrm>
          <a:custGeom>
            <a:avLst/>
            <a:gdLst/>
            <a:ahLst/>
            <a:cxnLst/>
            <a:rect r="r" b="b" t="t" l="l"/>
            <a:pathLst>
              <a:path h="1281111" w="1281111">
                <a:moveTo>
                  <a:pt x="0" y="0"/>
                </a:moveTo>
                <a:lnTo>
                  <a:pt x="1281111" y="0"/>
                </a:lnTo>
                <a:lnTo>
                  <a:pt x="1281111" y="1281111"/>
                </a:lnTo>
                <a:lnTo>
                  <a:pt x="0" y="128111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0">
            <a:off x="1651917" y="2813841"/>
            <a:ext cx="7831415" cy="6172470"/>
          </a:xfrm>
          <a:custGeom>
            <a:avLst/>
            <a:gdLst/>
            <a:ahLst/>
            <a:cxnLst/>
            <a:rect r="r" b="b" t="t" l="l"/>
            <a:pathLst>
              <a:path h="6172470" w="7831415">
                <a:moveTo>
                  <a:pt x="0" y="0"/>
                </a:moveTo>
                <a:lnTo>
                  <a:pt x="7831415" y="0"/>
                </a:lnTo>
                <a:lnTo>
                  <a:pt x="7831415" y="6172470"/>
                </a:lnTo>
                <a:lnTo>
                  <a:pt x="0" y="6172470"/>
                </a:lnTo>
                <a:lnTo>
                  <a:pt x="0" y="0"/>
                </a:lnTo>
                <a:close/>
              </a:path>
            </a:pathLst>
          </a:custGeom>
          <a:blipFill>
            <a:blip r:embed="rId19"/>
            <a:stretch>
              <a:fillRect l="0" t="0" r="0" b="0"/>
            </a:stretch>
          </a:blipFill>
        </p:spPr>
      </p:sp>
      <p:grpSp>
        <p:nvGrpSpPr>
          <p:cNvPr name="Group 16" id="16"/>
          <p:cNvGrpSpPr/>
          <p:nvPr/>
        </p:nvGrpSpPr>
        <p:grpSpPr>
          <a:xfrm rot="0">
            <a:off x="9967313" y="2690757"/>
            <a:ext cx="7106726" cy="6501248"/>
            <a:chOff x="0" y="0"/>
            <a:chExt cx="1871730" cy="1712263"/>
          </a:xfrm>
        </p:grpSpPr>
        <p:sp>
          <p:nvSpPr>
            <p:cNvPr name="Freeform 17" id="17"/>
            <p:cNvSpPr/>
            <p:nvPr/>
          </p:nvSpPr>
          <p:spPr>
            <a:xfrm flipH="false" flipV="false" rot="0">
              <a:off x="0" y="0"/>
              <a:ext cx="1871730" cy="1712263"/>
            </a:xfrm>
            <a:custGeom>
              <a:avLst/>
              <a:gdLst/>
              <a:ahLst/>
              <a:cxnLst/>
              <a:rect r="r" b="b" t="t" l="l"/>
              <a:pathLst>
                <a:path h="1712263" w="1871730">
                  <a:moveTo>
                    <a:pt x="0" y="0"/>
                  </a:moveTo>
                  <a:lnTo>
                    <a:pt x="1871730" y="0"/>
                  </a:lnTo>
                  <a:lnTo>
                    <a:pt x="1871730" y="1712263"/>
                  </a:lnTo>
                  <a:lnTo>
                    <a:pt x="0" y="1712263"/>
                  </a:lnTo>
                  <a:close/>
                </a:path>
              </a:pathLst>
            </a:custGeom>
            <a:solidFill>
              <a:srgbClr val="000000">
                <a:alpha val="0"/>
              </a:srgbClr>
            </a:solidFill>
            <a:ln w="95250" cap="sq">
              <a:solidFill>
                <a:srgbClr val="DB786C"/>
              </a:solidFill>
              <a:prstDash val="solid"/>
              <a:miter/>
            </a:ln>
          </p:spPr>
        </p:sp>
        <p:sp>
          <p:nvSpPr>
            <p:cNvPr name="TextBox 18" id="18"/>
            <p:cNvSpPr txBox="true"/>
            <p:nvPr/>
          </p:nvSpPr>
          <p:spPr>
            <a:xfrm>
              <a:off x="0" y="-38100"/>
              <a:ext cx="1871730" cy="1750363"/>
            </a:xfrm>
            <a:prstGeom prst="rect">
              <a:avLst/>
            </a:prstGeom>
          </p:spPr>
          <p:txBody>
            <a:bodyPr anchor="ctr" rtlCol="false" tIns="50800" lIns="50800" bIns="50800" rIns="50800"/>
            <a:lstStyle/>
            <a:p>
              <a:pPr>
                <a:lnSpc>
                  <a:spcPts val="2659"/>
                </a:lnSpc>
                <a:spcBef>
                  <a:spcPct val="0"/>
                </a:spcBef>
              </a:pPr>
            </a:p>
          </p:txBody>
        </p:sp>
      </p:grpSp>
      <p:sp>
        <p:nvSpPr>
          <p:cNvPr name="TextBox 19" id="19"/>
          <p:cNvSpPr txBox="true"/>
          <p:nvPr/>
        </p:nvSpPr>
        <p:spPr>
          <a:xfrm rot="0">
            <a:off x="9967313" y="2876206"/>
            <a:ext cx="6910054" cy="5981066"/>
          </a:xfrm>
          <a:prstGeom prst="rect">
            <a:avLst/>
          </a:prstGeom>
        </p:spPr>
        <p:txBody>
          <a:bodyPr anchor="t" rtlCol="false" tIns="0" lIns="0" bIns="0" rIns="0">
            <a:spAutoFit/>
          </a:bodyPr>
          <a:lstStyle/>
          <a:p>
            <a:pPr marL="734055" indent="-367027" lvl="1">
              <a:lnSpc>
                <a:spcPts val="4759"/>
              </a:lnSpc>
              <a:buFont typeface="Arial"/>
              <a:buChar char="•"/>
            </a:pPr>
            <a:r>
              <a:rPr lang="en-US" sz="3399">
                <a:solidFill>
                  <a:srgbClr val="D76B73"/>
                </a:solidFill>
                <a:latin typeface="Londrina Solid"/>
              </a:rPr>
              <a:t>F1 score ~ 0.7</a:t>
            </a:r>
          </a:p>
          <a:p>
            <a:pPr marL="734055" indent="-367027" lvl="1">
              <a:lnSpc>
                <a:spcPts val="4759"/>
              </a:lnSpc>
              <a:buFont typeface="Arial"/>
              <a:buChar char="•"/>
            </a:pPr>
            <a:r>
              <a:rPr lang="en-US" sz="3399">
                <a:solidFill>
                  <a:srgbClr val="D76B73"/>
                </a:solidFill>
                <a:latin typeface="Londrina Solid"/>
              </a:rPr>
              <a:t>false negatives &gt; false positives, which could be pretty dangerous in a healthcare scenario.</a:t>
            </a:r>
          </a:p>
          <a:p>
            <a:pPr marL="734055" indent="-367027" lvl="1">
              <a:lnSpc>
                <a:spcPts val="4759"/>
              </a:lnSpc>
              <a:buFont typeface="Arial"/>
              <a:buChar char="•"/>
            </a:pPr>
            <a:r>
              <a:rPr lang="en-US" sz="3399">
                <a:solidFill>
                  <a:srgbClr val="D76B73"/>
                </a:solidFill>
                <a:latin typeface="Londrina Solid"/>
              </a:rPr>
              <a:t>High false positive suggests large volume of inefficiencies</a:t>
            </a:r>
          </a:p>
          <a:p>
            <a:pPr marL="734055" indent="-367027" lvl="1">
              <a:lnSpc>
                <a:spcPts val="4759"/>
              </a:lnSpc>
              <a:buFont typeface="Arial"/>
              <a:buChar char="•"/>
            </a:pPr>
            <a:r>
              <a:rPr lang="en-US" sz="3399">
                <a:solidFill>
                  <a:srgbClr val="D76B73"/>
                </a:solidFill>
                <a:latin typeface="Londrina Solid"/>
              </a:rPr>
              <a:t>High false negatives, can endanger patients by missed treatment opportunities. </a:t>
            </a:r>
          </a:p>
          <a:p>
            <a:pPr marL="734055" indent="-367027" lvl="1">
              <a:lnSpc>
                <a:spcPts val="4759"/>
              </a:lnSpc>
              <a:buFont typeface="Arial"/>
              <a:buChar char="•"/>
            </a:pPr>
            <a:r>
              <a:rPr lang="en-US" sz="3399">
                <a:solidFill>
                  <a:srgbClr val="D76B73"/>
                </a:solidFill>
                <a:latin typeface="Londrina Solid"/>
              </a:rPr>
              <a:t>There is room for improvement </a:t>
            </a:r>
          </a:p>
        </p:txBody>
      </p:sp>
      <p:sp>
        <p:nvSpPr>
          <p:cNvPr name="TextBox 20" id="20"/>
          <p:cNvSpPr txBox="true"/>
          <p:nvPr/>
        </p:nvSpPr>
        <p:spPr>
          <a:xfrm rot="0">
            <a:off x="1550698" y="9201529"/>
            <a:ext cx="7432882" cy="472059"/>
          </a:xfrm>
          <a:prstGeom prst="rect">
            <a:avLst/>
          </a:prstGeom>
        </p:spPr>
        <p:txBody>
          <a:bodyPr anchor="t" rtlCol="false" tIns="0" lIns="0" bIns="0" rIns="0">
            <a:spAutoFit/>
          </a:bodyPr>
          <a:lstStyle/>
          <a:p>
            <a:pPr algn="ctr" marL="0" indent="0" lvl="0">
              <a:lnSpc>
                <a:spcPts val="3648"/>
              </a:lnSpc>
            </a:pPr>
            <a:r>
              <a:rPr lang="en-US" sz="3200" spc="89">
                <a:solidFill>
                  <a:srgbClr val="FFF8ED"/>
                </a:solidFill>
                <a:latin typeface="Londrina Solid"/>
              </a:rPr>
              <a:t>XGBCLASSIFIER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0">
            <a:off x="-3031098" y="7404700"/>
            <a:ext cx="6379535" cy="4114800"/>
          </a:xfrm>
          <a:custGeom>
            <a:avLst/>
            <a:gdLst/>
            <a:ahLst/>
            <a:cxnLst/>
            <a:rect r="r" b="b" t="t" l="l"/>
            <a:pathLst>
              <a:path h="4114800" w="6379535">
                <a:moveTo>
                  <a:pt x="0" y="0"/>
                </a:moveTo>
                <a:lnTo>
                  <a:pt x="6379535" y="0"/>
                </a:lnTo>
                <a:lnTo>
                  <a:pt x="63795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70943" y="6551752"/>
            <a:ext cx="1915555" cy="2336042"/>
          </a:xfrm>
          <a:custGeom>
            <a:avLst/>
            <a:gdLst/>
            <a:ahLst/>
            <a:cxnLst/>
            <a:rect r="r" b="b" t="t" l="l"/>
            <a:pathLst>
              <a:path h="2336042" w="1915555">
                <a:moveTo>
                  <a:pt x="0" y="0"/>
                </a:moveTo>
                <a:lnTo>
                  <a:pt x="1915555" y="0"/>
                </a:lnTo>
                <a:lnTo>
                  <a:pt x="1915555" y="2336042"/>
                </a:lnTo>
                <a:lnTo>
                  <a:pt x="0" y="23360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93269" y="8349596"/>
            <a:ext cx="1055169" cy="1286791"/>
          </a:xfrm>
          <a:custGeom>
            <a:avLst/>
            <a:gdLst/>
            <a:ahLst/>
            <a:cxnLst/>
            <a:rect r="r" b="b" t="t" l="l"/>
            <a:pathLst>
              <a:path h="1286791" w="1055169">
                <a:moveTo>
                  <a:pt x="0" y="0"/>
                </a:moveTo>
                <a:lnTo>
                  <a:pt x="1055168" y="0"/>
                </a:lnTo>
                <a:lnTo>
                  <a:pt x="1055168" y="1286791"/>
                </a:lnTo>
                <a:lnTo>
                  <a:pt x="0" y="1286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890138" y="308503"/>
            <a:ext cx="3892957" cy="720197"/>
          </a:xfrm>
          <a:custGeom>
            <a:avLst/>
            <a:gdLst/>
            <a:ahLst/>
            <a:cxnLst/>
            <a:rect r="r" b="b" t="t" l="l"/>
            <a:pathLst>
              <a:path h="720197" w="3892957">
                <a:moveTo>
                  <a:pt x="0" y="0"/>
                </a:moveTo>
                <a:lnTo>
                  <a:pt x="3892957" y="0"/>
                </a:lnTo>
                <a:lnTo>
                  <a:pt x="3892957" y="720197"/>
                </a:lnTo>
                <a:lnTo>
                  <a:pt x="0" y="7201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663050" y="1328967"/>
            <a:ext cx="1192501" cy="1192501"/>
          </a:xfrm>
          <a:custGeom>
            <a:avLst/>
            <a:gdLst/>
            <a:ahLst/>
            <a:cxnLst/>
            <a:rect r="r" b="b" t="t" l="l"/>
            <a:pathLst>
              <a:path h="1192501" w="1192501">
                <a:moveTo>
                  <a:pt x="0" y="0"/>
                </a:moveTo>
                <a:lnTo>
                  <a:pt x="1192500" y="0"/>
                </a:lnTo>
                <a:lnTo>
                  <a:pt x="1192500" y="1192501"/>
                </a:lnTo>
                <a:lnTo>
                  <a:pt x="0" y="11925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3352" y="799743"/>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5757819" y="8493939"/>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78759" y="3476824"/>
            <a:ext cx="2414918" cy="1267832"/>
          </a:xfrm>
          <a:custGeom>
            <a:avLst/>
            <a:gdLst/>
            <a:ahLst/>
            <a:cxnLst/>
            <a:rect r="r" b="b" t="t" l="l"/>
            <a:pathLst>
              <a:path h="1267832" w="2414918">
                <a:moveTo>
                  <a:pt x="0" y="0"/>
                </a:moveTo>
                <a:lnTo>
                  <a:pt x="2414918" y="0"/>
                </a:lnTo>
                <a:lnTo>
                  <a:pt x="2414918" y="1267832"/>
                </a:lnTo>
                <a:lnTo>
                  <a:pt x="0" y="12678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6368178" y="4744656"/>
            <a:ext cx="2414918" cy="1267832"/>
          </a:xfrm>
          <a:custGeom>
            <a:avLst/>
            <a:gdLst/>
            <a:ahLst/>
            <a:cxnLst/>
            <a:rect r="r" b="b" t="t" l="l"/>
            <a:pathLst>
              <a:path h="1267832" w="2414918">
                <a:moveTo>
                  <a:pt x="0" y="0"/>
                </a:moveTo>
                <a:lnTo>
                  <a:pt x="2414917" y="0"/>
                </a:lnTo>
                <a:lnTo>
                  <a:pt x="2414917" y="1267832"/>
                </a:lnTo>
                <a:lnTo>
                  <a:pt x="0" y="12678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2352414" y="3305784"/>
            <a:ext cx="14015764" cy="3145353"/>
          </a:xfrm>
          <a:prstGeom prst="rect">
            <a:avLst/>
          </a:prstGeom>
        </p:spPr>
        <p:txBody>
          <a:bodyPr anchor="t" rtlCol="false" tIns="0" lIns="0" bIns="0" rIns="0">
            <a:spAutoFit/>
          </a:bodyPr>
          <a:lstStyle/>
          <a:p>
            <a:pPr algn="ctr">
              <a:lnSpc>
                <a:spcPts val="25395"/>
              </a:lnSpc>
              <a:spcBef>
                <a:spcPct val="0"/>
              </a:spcBef>
            </a:pPr>
            <a:r>
              <a:rPr lang="en-US" sz="18139">
                <a:solidFill>
                  <a:srgbClr val="A15C64"/>
                </a:solidFill>
                <a:latin typeface="Bobby Jones"/>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7908686">
            <a:off x="-5785272" y="7691966"/>
            <a:ext cx="7515750" cy="6811149"/>
          </a:xfrm>
          <a:custGeom>
            <a:avLst/>
            <a:gdLst/>
            <a:ahLst/>
            <a:cxnLst/>
            <a:rect r="r" b="b" t="t" l="l"/>
            <a:pathLst>
              <a:path h="6811149" w="7515750">
                <a:moveTo>
                  <a:pt x="0" y="0"/>
                </a:moveTo>
                <a:lnTo>
                  <a:pt x="7515750" y="0"/>
                </a:lnTo>
                <a:lnTo>
                  <a:pt x="7515750" y="6811149"/>
                </a:lnTo>
                <a:lnTo>
                  <a:pt x="0" y="6811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15322937" y="9125798"/>
            <a:ext cx="7515750" cy="6811149"/>
          </a:xfrm>
          <a:custGeom>
            <a:avLst/>
            <a:gdLst/>
            <a:ahLst/>
            <a:cxnLst/>
            <a:rect r="r" b="b" t="t" l="l"/>
            <a:pathLst>
              <a:path h="6811149" w="7515750">
                <a:moveTo>
                  <a:pt x="0" y="0"/>
                </a:moveTo>
                <a:lnTo>
                  <a:pt x="7515750" y="0"/>
                </a:lnTo>
                <a:lnTo>
                  <a:pt x="7515750" y="6811149"/>
                </a:lnTo>
                <a:lnTo>
                  <a:pt x="0" y="6811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6972" y="529647"/>
            <a:ext cx="2661617" cy="998106"/>
          </a:xfrm>
          <a:custGeom>
            <a:avLst/>
            <a:gdLst/>
            <a:ahLst/>
            <a:cxnLst/>
            <a:rect r="r" b="b" t="t" l="l"/>
            <a:pathLst>
              <a:path h="998106" w="2661617">
                <a:moveTo>
                  <a:pt x="0" y="0"/>
                </a:moveTo>
                <a:lnTo>
                  <a:pt x="2661617" y="0"/>
                </a:lnTo>
                <a:lnTo>
                  <a:pt x="2661617" y="998106"/>
                </a:lnTo>
                <a:lnTo>
                  <a:pt x="0" y="9981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57192" y="4644447"/>
            <a:ext cx="2661617" cy="998106"/>
          </a:xfrm>
          <a:custGeom>
            <a:avLst/>
            <a:gdLst/>
            <a:ahLst/>
            <a:cxnLst/>
            <a:rect r="r" b="b" t="t" l="l"/>
            <a:pathLst>
              <a:path h="998106" w="2661617">
                <a:moveTo>
                  <a:pt x="0" y="0"/>
                </a:moveTo>
                <a:lnTo>
                  <a:pt x="2661616" y="0"/>
                </a:lnTo>
                <a:lnTo>
                  <a:pt x="2661616" y="998106"/>
                </a:lnTo>
                <a:lnTo>
                  <a:pt x="0" y="9981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95114" y="2790456"/>
            <a:ext cx="1257673" cy="1257673"/>
          </a:xfrm>
          <a:custGeom>
            <a:avLst/>
            <a:gdLst/>
            <a:ahLst/>
            <a:cxnLst/>
            <a:rect r="r" b="b" t="t" l="l"/>
            <a:pathLst>
              <a:path h="1257673" w="1257673">
                <a:moveTo>
                  <a:pt x="0" y="0"/>
                </a:moveTo>
                <a:lnTo>
                  <a:pt x="1257672" y="0"/>
                </a:lnTo>
                <a:lnTo>
                  <a:pt x="1257672" y="1257673"/>
                </a:lnTo>
                <a:lnTo>
                  <a:pt x="0" y="1257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630464" y="399864"/>
            <a:ext cx="1257673" cy="1257673"/>
          </a:xfrm>
          <a:custGeom>
            <a:avLst/>
            <a:gdLst/>
            <a:ahLst/>
            <a:cxnLst/>
            <a:rect r="r" b="b" t="t" l="l"/>
            <a:pathLst>
              <a:path h="1257673" w="1257673">
                <a:moveTo>
                  <a:pt x="0" y="0"/>
                </a:moveTo>
                <a:lnTo>
                  <a:pt x="1257672" y="0"/>
                </a:lnTo>
                <a:lnTo>
                  <a:pt x="1257672" y="1257672"/>
                </a:lnTo>
                <a:lnTo>
                  <a:pt x="0" y="12576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2363077" y="2844634"/>
            <a:ext cx="13561846" cy="6363135"/>
            <a:chOff x="0" y="0"/>
            <a:chExt cx="3571844" cy="1675888"/>
          </a:xfrm>
        </p:grpSpPr>
        <p:sp>
          <p:nvSpPr>
            <p:cNvPr name="Freeform 9" id="9"/>
            <p:cNvSpPr/>
            <p:nvPr/>
          </p:nvSpPr>
          <p:spPr>
            <a:xfrm flipH="false" flipV="false" rot="0">
              <a:off x="0" y="0"/>
              <a:ext cx="3571844" cy="1675887"/>
            </a:xfrm>
            <a:custGeom>
              <a:avLst/>
              <a:gdLst/>
              <a:ahLst/>
              <a:cxnLst/>
              <a:rect r="r" b="b" t="t" l="l"/>
              <a:pathLst>
                <a:path h="1675887" w="3571844">
                  <a:moveTo>
                    <a:pt x="29114" y="0"/>
                  </a:moveTo>
                  <a:lnTo>
                    <a:pt x="3542731" y="0"/>
                  </a:lnTo>
                  <a:cubicBezTo>
                    <a:pt x="3550452" y="0"/>
                    <a:pt x="3557857" y="3067"/>
                    <a:pt x="3563317" y="8527"/>
                  </a:cubicBezTo>
                  <a:cubicBezTo>
                    <a:pt x="3568777" y="13987"/>
                    <a:pt x="3571844" y="21392"/>
                    <a:pt x="3571844" y="29114"/>
                  </a:cubicBezTo>
                  <a:lnTo>
                    <a:pt x="3571844" y="1646774"/>
                  </a:lnTo>
                  <a:cubicBezTo>
                    <a:pt x="3571844" y="1654495"/>
                    <a:pt x="3568777" y="1661900"/>
                    <a:pt x="3563317" y="1667360"/>
                  </a:cubicBezTo>
                  <a:cubicBezTo>
                    <a:pt x="3557857" y="1672820"/>
                    <a:pt x="3550452" y="1675887"/>
                    <a:pt x="3542731" y="1675887"/>
                  </a:cubicBezTo>
                  <a:lnTo>
                    <a:pt x="29114" y="1675887"/>
                  </a:lnTo>
                  <a:cubicBezTo>
                    <a:pt x="21392" y="1675887"/>
                    <a:pt x="13987" y="1672820"/>
                    <a:pt x="8527" y="1667360"/>
                  </a:cubicBezTo>
                  <a:cubicBezTo>
                    <a:pt x="3067" y="1661900"/>
                    <a:pt x="0" y="1654495"/>
                    <a:pt x="0" y="1646774"/>
                  </a:cubicBezTo>
                  <a:lnTo>
                    <a:pt x="0" y="29114"/>
                  </a:lnTo>
                  <a:cubicBezTo>
                    <a:pt x="0" y="21392"/>
                    <a:pt x="3067" y="13987"/>
                    <a:pt x="8527" y="8527"/>
                  </a:cubicBezTo>
                  <a:cubicBezTo>
                    <a:pt x="13987" y="3067"/>
                    <a:pt x="21392" y="0"/>
                    <a:pt x="29114" y="0"/>
                  </a:cubicBezTo>
                  <a:close/>
                </a:path>
              </a:pathLst>
            </a:custGeom>
            <a:solidFill>
              <a:srgbClr val="A15C64"/>
            </a:solidFill>
          </p:spPr>
        </p:sp>
        <p:sp>
          <p:nvSpPr>
            <p:cNvPr name="TextBox 10" id="10"/>
            <p:cNvSpPr txBox="true"/>
            <p:nvPr/>
          </p:nvSpPr>
          <p:spPr>
            <a:xfrm>
              <a:off x="0" y="-38100"/>
              <a:ext cx="3571844" cy="1713988"/>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3564247" y="1204935"/>
            <a:ext cx="11159505" cy="1245866"/>
          </a:xfrm>
          <a:prstGeom prst="rect">
            <a:avLst/>
          </a:prstGeom>
        </p:spPr>
        <p:txBody>
          <a:bodyPr anchor="t" rtlCol="false" tIns="0" lIns="0" bIns="0" rIns="0">
            <a:spAutoFit/>
          </a:bodyPr>
          <a:lstStyle/>
          <a:p>
            <a:pPr algn="ctr">
              <a:lnSpc>
                <a:spcPts val="10080"/>
              </a:lnSpc>
              <a:spcBef>
                <a:spcPct val="0"/>
              </a:spcBef>
            </a:pPr>
            <a:r>
              <a:rPr lang="en-US" sz="7200">
                <a:solidFill>
                  <a:srgbClr val="A15C64"/>
                </a:solidFill>
                <a:latin typeface="Bobby Jones"/>
              </a:rPr>
              <a:t>PROBLEM STATEMENT</a:t>
            </a:r>
          </a:p>
        </p:txBody>
      </p:sp>
      <p:sp>
        <p:nvSpPr>
          <p:cNvPr name="TextBox 12" id="12"/>
          <p:cNvSpPr txBox="true"/>
          <p:nvPr/>
        </p:nvSpPr>
        <p:spPr>
          <a:xfrm rot="0">
            <a:off x="3355901" y="3652382"/>
            <a:ext cx="11576197" cy="4842891"/>
          </a:xfrm>
          <a:prstGeom prst="rect">
            <a:avLst/>
          </a:prstGeom>
        </p:spPr>
        <p:txBody>
          <a:bodyPr anchor="t" rtlCol="false" tIns="0" lIns="0" bIns="0" rIns="0">
            <a:spAutoFit/>
          </a:bodyPr>
          <a:lstStyle/>
          <a:p>
            <a:pPr algn="ctr" marL="0" indent="0" lvl="0">
              <a:lnSpc>
                <a:spcPts val="7632"/>
              </a:lnSpc>
            </a:pPr>
            <a:r>
              <a:rPr lang="en-US" sz="7200" spc="705">
                <a:solidFill>
                  <a:srgbClr val="FFF8ED"/>
                </a:solidFill>
                <a:latin typeface="Londrina Solid"/>
              </a:rPr>
              <a:t>“CAN MACHINE LEARNING ALGORITHMS PREDICT FOR CARDIOVASCULAR DISEASE AND TELL US THE FACTORS THAT CONTRIBUTE TO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15C64"/>
        </a:solidFill>
      </p:bgPr>
    </p:bg>
    <p:spTree>
      <p:nvGrpSpPr>
        <p:cNvPr id="1" name=""/>
        <p:cNvGrpSpPr/>
        <p:nvPr/>
      </p:nvGrpSpPr>
      <p:grpSpPr>
        <a:xfrm>
          <a:off x="0" y="0"/>
          <a:ext cx="0" cy="0"/>
          <a:chOff x="0" y="0"/>
          <a:chExt cx="0" cy="0"/>
        </a:xfrm>
      </p:grpSpPr>
      <p:sp>
        <p:nvSpPr>
          <p:cNvPr name="Freeform 2" id="2"/>
          <p:cNvSpPr/>
          <p:nvPr/>
        </p:nvSpPr>
        <p:spPr>
          <a:xfrm flipH="false" flipV="false" rot="0">
            <a:off x="-682235" y="-750585"/>
            <a:ext cx="3421871" cy="4145438"/>
          </a:xfrm>
          <a:custGeom>
            <a:avLst/>
            <a:gdLst/>
            <a:ahLst/>
            <a:cxnLst/>
            <a:rect r="r" b="b" t="t" l="l"/>
            <a:pathLst>
              <a:path h="4145438" w="3421871">
                <a:moveTo>
                  <a:pt x="0" y="0"/>
                </a:moveTo>
                <a:lnTo>
                  <a:pt x="3421870" y="0"/>
                </a:lnTo>
                <a:lnTo>
                  <a:pt x="3421870" y="4145438"/>
                </a:lnTo>
                <a:lnTo>
                  <a:pt x="0" y="41454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998702" y="6674305"/>
            <a:ext cx="4882020" cy="3612695"/>
          </a:xfrm>
          <a:custGeom>
            <a:avLst/>
            <a:gdLst/>
            <a:ahLst/>
            <a:cxnLst/>
            <a:rect r="r" b="b" t="t" l="l"/>
            <a:pathLst>
              <a:path h="3612695" w="4882020">
                <a:moveTo>
                  <a:pt x="0" y="0"/>
                </a:moveTo>
                <a:lnTo>
                  <a:pt x="4882020" y="0"/>
                </a:lnTo>
                <a:lnTo>
                  <a:pt x="4882020" y="3612695"/>
                </a:lnTo>
                <a:lnTo>
                  <a:pt x="0" y="3612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5400000">
            <a:off x="9348675" y="864524"/>
            <a:ext cx="12038041" cy="8557953"/>
          </a:xfrm>
          <a:custGeom>
            <a:avLst/>
            <a:gdLst/>
            <a:ahLst/>
            <a:cxnLst/>
            <a:rect r="r" b="b" t="t" l="l"/>
            <a:pathLst>
              <a:path h="8557953" w="12038041">
                <a:moveTo>
                  <a:pt x="0" y="0"/>
                </a:moveTo>
                <a:lnTo>
                  <a:pt x="12038041" y="0"/>
                </a:lnTo>
                <a:lnTo>
                  <a:pt x="12038041" y="8557952"/>
                </a:lnTo>
                <a:lnTo>
                  <a:pt x="0" y="85579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2394978" y="2159054"/>
            <a:ext cx="4679335" cy="6400905"/>
          </a:xfrm>
          <a:custGeom>
            <a:avLst/>
            <a:gdLst/>
            <a:ahLst/>
            <a:cxnLst/>
            <a:rect r="r" b="b" t="t" l="l"/>
            <a:pathLst>
              <a:path h="6400905" w="4679335">
                <a:moveTo>
                  <a:pt x="0" y="0"/>
                </a:moveTo>
                <a:lnTo>
                  <a:pt x="4679335" y="0"/>
                </a:lnTo>
                <a:lnTo>
                  <a:pt x="4679335" y="6400905"/>
                </a:lnTo>
                <a:lnTo>
                  <a:pt x="0" y="64009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572984" y="5537020"/>
            <a:ext cx="10228394" cy="4108609"/>
            <a:chOff x="0" y="0"/>
            <a:chExt cx="2693898" cy="1082103"/>
          </a:xfrm>
        </p:grpSpPr>
        <p:sp>
          <p:nvSpPr>
            <p:cNvPr name="Freeform 7" id="7"/>
            <p:cNvSpPr/>
            <p:nvPr/>
          </p:nvSpPr>
          <p:spPr>
            <a:xfrm flipH="false" flipV="false" rot="0">
              <a:off x="0" y="0"/>
              <a:ext cx="2693898" cy="1082103"/>
            </a:xfrm>
            <a:custGeom>
              <a:avLst/>
              <a:gdLst/>
              <a:ahLst/>
              <a:cxnLst/>
              <a:rect r="r" b="b" t="t" l="l"/>
              <a:pathLst>
                <a:path h="1082103" w="2693898">
                  <a:moveTo>
                    <a:pt x="0" y="0"/>
                  </a:moveTo>
                  <a:lnTo>
                    <a:pt x="2693898" y="0"/>
                  </a:lnTo>
                  <a:lnTo>
                    <a:pt x="2693898" y="1082103"/>
                  </a:lnTo>
                  <a:lnTo>
                    <a:pt x="0" y="1082103"/>
                  </a:lnTo>
                  <a:close/>
                </a:path>
              </a:pathLst>
            </a:custGeom>
            <a:solidFill>
              <a:srgbClr val="A15C64"/>
            </a:solidFill>
            <a:ln w="95250" cap="sq">
              <a:solidFill>
                <a:srgbClr val="FAEFE4"/>
              </a:solidFill>
              <a:prstDash val="solid"/>
              <a:miter/>
            </a:ln>
          </p:spPr>
        </p:sp>
        <p:sp>
          <p:nvSpPr>
            <p:cNvPr name="TextBox 8" id="8"/>
            <p:cNvSpPr txBox="true"/>
            <p:nvPr/>
          </p:nvSpPr>
          <p:spPr>
            <a:xfrm>
              <a:off x="0" y="-38100"/>
              <a:ext cx="2693898" cy="112020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567574" y="5795516"/>
            <a:ext cx="2991216" cy="2591141"/>
          </a:xfrm>
          <a:custGeom>
            <a:avLst/>
            <a:gdLst/>
            <a:ahLst/>
            <a:cxnLst/>
            <a:rect r="r" b="b" t="t" l="l"/>
            <a:pathLst>
              <a:path h="2591141" w="2991216">
                <a:moveTo>
                  <a:pt x="0" y="0"/>
                </a:moveTo>
                <a:lnTo>
                  <a:pt x="2991216" y="0"/>
                </a:lnTo>
                <a:lnTo>
                  <a:pt x="2991216" y="2591141"/>
                </a:lnTo>
                <a:lnTo>
                  <a:pt x="0" y="25911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716089">
            <a:off x="15594598" y="647370"/>
            <a:ext cx="2263318" cy="1524910"/>
          </a:xfrm>
          <a:custGeom>
            <a:avLst/>
            <a:gdLst/>
            <a:ahLst/>
            <a:cxnLst/>
            <a:rect r="r" b="b" t="t" l="l"/>
            <a:pathLst>
              <a:path h="1524910" w="2263318">
                <a:moveTo>
                  <a:pt x="0" y="0"/>
                </a:moveTo>
                <a:lnTo>
                  <a:pt x="2263318" y="0"/>
                </a:lnTo>
                <a:lnTo>
                  <a:pt x="2263318" y="1524910"/>
                </a:lnTo>
                <a:lnTo>
                  <a:pt x="0" y="15249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1" id="11"/>
          <p:cNvGrpSpPr/>
          <p:nvPr/>
        </p:nvGrpSpPr>
        <p:grpSpPr>
          <a:xfrm rot="0">
            <a:off x="7673358" y="9014688"/>
            <a:ext cx="4649659" cy="2544624"/>
            <a:chOff x="0" y="0"/>
            <a:chExt cx="6199545" cy="3392832"/>
          </a:xfrm>
        </p:grpSpPr>
        <p:grpSp>
          <p:nvGrpSpPr>
            <p:cNvPr name="Group 12" id="12"/>
            <p:cNvGrpSpPr/>
            <p:nvPr/>
          </p:nvGrpSpPr>
          <p:grpSpPr>
            <a:xfrm rot="0">
              <a:off x="542830" y="0"/>
              <a:ext cx="5656715" cy="3392832"/>
              <a:chOff x="0" y="0"/>
              <a:chExt cx="1117376" cy="670189"/>
            </a:xfrm>
          </p:grpSpPr>
          <p:sp>
            <p:nvSpPr>
              <p:cNvPr name="Freeform 13" id="13"/>
              <p:cNvSpPr/>
              <p:nvPr/>
            </p:nvSpPr>
            <p:spPr>
              <a:xfrm flipH="false" flipV="false" rot="0">
                <a:off x="0" y="0"/>
                <a:ext cx="1117376" cy="670189"/>
              </a:xfrm>
              <a:custGeom>
                <a:avLst/>
                <a:gdLst/>
                <a:ahLst/>
                <a:cxnLst/>
                <a:rect r="r" b="b" t="t" l="l"/>
                <a:pathLst>
                  <a:path h="670189" w="1117376">
                    <a:moveTo>
                      <a:pt x="0" y="0"/>
                    </a:moveTo>
                    <a:lnTo>
                      <a:pt x="1117376" y="0"/>
                    </a:lnTo>
                    <a:lnTo>
                      <a:pt x="1117376" y="670189"/>
                    </a:lnTo>
                    <a:lnTo>
                      <a:pt x="0" y="670189"/>
                    </a:lnTo>
                    <a:close/>
                  </a:path>
                </a:pathLst>
              </a:custGeom>
              <a:solidFill>
                <a:srgbClr val="FFBEAA"/>
              </a:solidFill>
            </p:spPr>
          </p:sp>
          <p:sp>
            <p:nvSpPr>
              <p:cNvPr name="TextBox 14" id="14"/>
              <p:cNvSpPr txBox="true"/>
              <p:nvPr/>
            </p:nvSpPr>
            <p:spPr>
              <a:xfrm>
                <a:off x="0" y="-38100"/>
                <a:ext cx="1117376" cy="70828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10800000">
              <a:off x="0" y="0"/>
              <a:ext cx="1085661" cy="1124577"/>
              <a:chOff x="0" y="0"/>
              <a:chExt cx="686588" cy="711200"/>
            </a:xfrm>
          </p:grpSpPr>
          <p:sp>
            <p:nvSpPr>
              <p:cNvPr name="Freeform 16" id="16"/>
              <p:cNvSpPr/>
              <p:nvPr/>
            </p:nvSpPr>
            <p:spPr>
              <a:xfrm flipH="false" flipV="false" rot="0">
                <a:off x="0" y="0"/>
                <a:ext cx="686588" cy="711200"/>
              </a:xfrm>
              <a:custGeom>
                <a:avLst/>
                <a:gdLst/>
                <a:ahLst/>
                <a:cxnLst/>
                <a:rect r="r" b="b" t="t" l="l"/>
                <a:pathLst>
                  <a:path h="711200" w="686588">
                    <a:moveTo>
                      <a:pt x="343294" y="0"/>
                    </a:moveTo>
                    <a:lnTo>
                      <a:pt x="686588" y="711200"/>
                    </a:lnTo>
                    <a:lnTo>
                      <a:pt x="0" y="711200"/>
                    </a:lnTo>
                    <a:lnTo>
                      <a:pt x="343294" y="0"/>
                    </a:lnTo>
                    <a:close/>
                  </a:path>
                </a:pathLst>
              </a:custGeom>
              <a:solidFill>
                <a:srgbClr val="FFBEAA"/>
              </a:solidFill>
            </p:spPr>
          </p:sp>
          <p:sp>
            <p:nvSpPr>
              <p:cNvPr name="TextBox 17" id="17"/>
              <p:cNvSpPr txBox="true"/>
              <p:nvPr/>
            </p:nvSpPr>
            <p:spPr>
              <a:xfrm>
                <a:off x="107279" y="292100"/>
                <a:ext cx="472030" cy="368300"/>
              </a:xfrm>
              <a:prstGeom prst="rect">
                <a:avLst/>
              </a:prstGeom>
            </p:spPr>
            <p:txBody>
              <a:bodyPr anchor="ctr" rtlCol="false" tIns="50800" lIns="50800" bIns="50800" rIns="50800"/>
              <a:lstStyle/>
              <a:p>
                <a:pPr algn="ctr">
                  <a:lnSpc>
                    <a:spcPts val="2659"/>
                  </a:lnSpc>
                </a:pPr>
              </a:p>
            </p:txBody>
          </p:sp>
        </p:grpSp>
      </p:grpSp>
      <p:sp>
        <p:nvSpPr>
          <p:cNvPr name="TextBox 18" id="18"/>
          <p:cNvSpPr txBox="true"/>
          <p:nvPr/>
        </p:nvSpPr>
        <p:spPr>
          <a:xfrm rot="0">
            <a:off x="1411988" y="617365"/>
            <a:ext cx="9027723" cy="822962"/>
          </a:xfrm>
          <a:prstGeom prst="rect">
            <a:avLst/>
          </a:prstGeom>
        </p:spPr>
        <p:txBody>
          <a:bodyPr anchor="t" rtlCol="false" tIns="0" lIns="0" bIns="0" rIns="0">
            <a:spAutoFit/>
          </a:bodyPr>
          <a:lstStyle/>
          <a:p>
            <a:pPr>
              <a:lnSpc>
                <a:spcPts val="6794"/>
              </a:lnSpc>
            </a:pPr>
            <a:r>
              <a:rPr lang="en-US" sz="4499" spc="247">
                <a:solidFill>
                  <a:srgbClr val="FFFFFF"/>
                </a:solidFill>
                <a:latin typeface="Londrina Solid Heavy"/>
              </a:rPr>
              <a:t>Our Dataset</a:t>
            </a:r>
          </a:p>
        </p:txBody>
      </p:sp>
      <p:sp>
        <p:nvSpPr>
          <p:cNvPr name="TextBox 19" id="19"/>
          <p:cNvSpPr txBox="true"/>
          <p:nvPr/>
        </p:nvSpPr>
        <p:spPr>
          <a:xfrm rot="0">
            <a:off x="1640039" y="1816029"/>
            <a:ext cx="8129708" cy="1975866"/>
          </a:xfrm>
          <a:prstGeom prst="rect">
            <a:avLst/>
          </a:prstGeom>
        </p:spPr>
        <p:txBody>
          <a:bodyPr anchor="t" rtlCol="false" tIns="0" lIns="0" bIns="0" rIns="0">
            <a:spAutoFit/>
          </a:bodyPr>
          <a:lstStyle/>
          <a:p>
            <a:pPr marL="0" indent="0" lvl="0">
              <a:lnSpc>
                <a:spcPts val="7752"/>
              </a:lnSpc>
            </a:pPr>
            <a:r>
              <a:rPr lang="en-US" sz="6800">
                <a:solidFill>
                  <a:srgbClr val="A2272C"/>
                </a:solidFill>
                <a:latin typeface="Londrina Solid Heavy"/>
                <a:hlinkClick r:id="rId15" tooltip="https://www.kaggle.com/datasets/sulianova/cardiovascular-disease-dataset/data"/>
              </a:rPr>
              <a:t>CARDIOVASCULAR DISEASE DATASET</a:t>
            </a:r>
          </a:p>
        </p:txBody>
      </p:sp>
      <p:sp>
        <p:nvSpPr>
          <p:cNvPr name="TextBox 20" id="20"/>
          <p:cNvSpPr txBox="true"/>
          <p:nvPr/>
        </p:nvSpPr>
        <p:spPr>
          <a:xfrm rot="0">
            <a:off x="572984" y="5879365"/>
            <a:ext cx="5716665" cy="4481195"/>
          </a:xfrm>
          <a:prstGeom prst="rect">
            <a:avLst/>
          </a:prstGeom>
        </p:spPr>
        <p:txBody>
          <a:bodyPr anchor="t" rtlCol="false" tIns="0" lIns="0" bIns="0" rIns="0">
            <a:spAutoFit/>
          </a:bodyPr>
          <a:lstStyle/>
          <a:p>
            <a:pPr marL="690882" indent="-345441" lvl="1">
              <a:lnSpc>
                <a:spcPts val="4480"/>
              </a:lnSpc>
              <a:buFont typeface="Arial"/>
              <a:buChar char="•"/>
            </a:pPr>
            <a:r>
              <a:rPr lang="en-US" sz="3200">
                <a:solidFill>
                  <a:srgbClr val="FAEFE4"/>
                </a:solidFill>
                <a:latin typeface="Londrina Solid"/>
              </a:rPr>
              <a:t>Age (int)</a:t>
            </a:r>
          </a:p>
          <a:p>
            <a:pPr marL="690882" indent="-345441" lvl="1">
              <a:lnSpc>
                <a:spcPts val="4480"/>
              </a:lnSpc>
              <a:buFont typeface="Arial"/>
              <a:buChar char="•"/>
            </a:pPr>
            <a:r>
              <a:rPr lang="en-US" sz="3200">
                <a:solidFill>
                  <a:srgbClr val="FAEFE4"/>
                </a:solidFill>
                <a:latin typeface="Londrina Solid"/>
              </a:rPr>
              <a:t>Height (int)</a:t>
            </a:r>
          </a:p>
          <a:p>
            <a:pPr marL="690882" indent="-345441" lvl="1">
              <a:lnSpc>
                <a:spcPts val="4480"/>
              </a:lnSpc>
              <a:buFont typeface="Arial"/>
              <a:buChar char="•"/>
            </a:pPr>
            <a:r>
              <a:rPr lang="en-US" sz="3200">
                <a:solidFill>
                  <a:srgbClr val="FAEFE4"/>
                </a:solidFill>
                <a:latin typeface="Londrina Solid"/>
              </a:rPr>
              <a:t>Weight (float)</a:t>
            </a:r>
          </a:p>
          <a:p>
            <a:pPr marL="690882" indent="-345441" lvl="1">
              <a:lnSpc>
                <a:spcPts val="4480"/>
              </a:lnSpc>
              <a:buFont typeface="Arial"/>
              <a:buChar char="•"/>
            </a:pPr>
            <a:r>
              <a:rPr lang="en-US" sz="3200">
                <a:solidFill>
                  <a:srgbClr val="FAEFE4"/>
                </a:solidFill>
                <a:latin typeface="Londrina Solid"/>
              </a:rPr>
              <a:t>Gender (binary)</a:t>
            </a:r>
          </a:p>
          <a:p>
            <a:pPr marL="690882" indent="-345441" lvl="1">
              <a:lnSpc>
                <a:spcPts val="4480"/>
              </a:lnSpc>
              <a:buFont typeface="Arial"/>
              <a:buChar char="•"/>
            </a:pPr>
            <a:r>
              <a:rPr lang="en-US" sz="3200">
                <a:solidFill>
                  <a:srgbClr val="FAEFE4"/>
                </a:solidFill>
                <a:latin typeface="Londrina Solid"/>
              </a:rPr>
              <a:t>Systolic blood pressure (int)</a:t>
            </a:r>
          </a:p>
          <a:p>
            <a:pPr marL="690882" indent="-345441" lvl="1">
              <a:lnSpc>
                <a:spcPts val="4480"/>
              </a:lnSpc>
              <a:buFont typeface="Arial"/>
              <a:buChar char="•"/>
            </a:pPr>
            <a:r>
              <a:rPr lang="en-US" sz="3200">
                <a:solidFill>
                  <a:srgbClr val="FAEFE4"/>
                </a:solidFill>
                <a:latin typeface="Londrina Solid"/>
              </a:rPr>
              <a:t>Diastolic blood pressure (int)</a:t>
            </a:r>
          </a:p>
          <a:p>
            <a:pPr>
              <a:lnSpc>
                <a:spcPts val="4480"/>
              </a:lnSpc>
            </a:pPr>
          </a:p>
          <a:p>
            <a:pPr>
              <a:lnSpc>
                <a:spcPts val="4480"/>
              </a:lnSpc>
              <a:spcBef>
                <a:spcPct val="0"/>
              </a:spcBef>
            </a:pPr>
          </a:p>
        </p:txBody>
      </p:sp>
      <p:sp>
        <p:nvSpPr>
          <p:cNvPr name="TextBox 21" id="21"/>
          <p:cNvSpPr txBox="true"/>
          <p:nvPr/>
        </p:nvSpPr>
        <p:spPr>
          <a:xfrm rot="0">
            <a:off x="5872617" y="5879365"/>
            <a:ext cx="4677800" cy="3919220"/>
          </a:xfrm>
          <a:prstGeom prst="rect">
            <a:avLst/>
          </a:prstGeom>
        </p:spPr>
        <p:txBody>
          <a:bodyPr anchor="t" rtlCol="false" tIns="0" lIns="0" bIns="0" rIns="0">
            <a:spAutoFit/>
          </a:bodyPr>
          <a:lstStyle/>
          <a:p>
            <a:pPr marL="690882" indent="-345441" lvl="1">
              <a:lnSpc>
                <a:spcPts val="4480"/>
              </a:lnSpc>
              <a:buFont typeface="Arial"/>
              <a:buChar char="•"/>
            </a:pPr>
            <a:r>
              <a:rPr lang="en-US" sz="3200">
                <a:solidFill>
                  <a:srgbClr val="FAEFE4"/>
                </a:solidFill>
                <a:latin typeface="Londrina Solid"/>
              </a:rPr>
              <a:t>Cholesterol (categorical)</a:t>
            </a:r>
          </a:p>
          <a:p>
            <a:pPr marL="690882" indent="-345441" lvl="1">
              <a:lnSpc>
                <a:spcPts val="4480"/>
              </a:lnSpc>
              <a:buFont typeface="Arial"/>
              <a:buChar char="•"/>
            </a:pPr>
            <a:r>
              <a:rPr lang="en-US" sz="3200">
                <a:solidFill>
                  <a:srgbClr val="FAEFE4"/>
                </a:solidFill>
                <a:latin typeface="Londrina Solid"/>
              </a:rPr>
              <a:t>Glucose (categorical)</a:t>
            </a:r>
          </a:p>
          <a:p>
            <a:pPr marL="690882" indent="-345441" lvl="1">
              <a:lnSpc>
                <a:spcPts val="4480"/>
              </a:lnSpc>
              <a:buFont typeface="Arial"/>
              <a:buChar char="•"/>
            </a:pPr>
            <a:r>
              <a:rPr lang="en-US" sz="3200">
                <a:solidFill>
                  <a:srgbClr val="FAEFE4"/>
                </a:solidFill>
                <a:latin typeface="Londrina Solid"/>
              </a:rPr>
              <a:t>Smoking (binary)</a:t>
            </a:r>
          </a:p>
          <a:p>
            <a:pPr marL="690882" indent="-345441" lvl="1">
              <a:lnSpc>
                <a:spcPts val="4480"/>
              </a:lnSpc>
              <a:buFont typeface="Arial"/>
              <a:buChar char="•"/>
            </a:pPr>
            <a:r>
              <a:rPr lang="en-US" sz="3200">
                <a:solidFill>
                  <a:srgbClr val="FAEFE4"/>
                </a:solidFill>
                <a:latin typeface="Londrina Solid"/>
              </a:rPr>
              <a:t>Alcohol intake (binary)</a:t>
            </a:r>
          </a:p>
          <a:p>
            <a:pPr marL="690882" indent="-345441" lvl="1">
              <a:lnSpc>
                <a:spcPts val="4480"/>
              </a:lnSpc>
              <a:buFont typeface="Arial"/>
              <a:buChar char="•"/>
            </a:pPr>
            <a:r>
              <a:rPr lang="en-US" sz="3200">
                <a:solidFill>
                  <a:srgbClr val="FAEFE4"/>
                </a:solidFill>
                <a:latin typeface="Londrina Solid"/>
              </a:rPr>
              <a:t>Physical activity (binary)</a:t>
            </a:r>
          </a:p>
          <a:p>
            <a:pPr marL="690882" indent="-345441" lvl="1">
              <a:lnSpc>
                <a:spcPts val="4480"/>
              </a:lnSpc>
              <a:buFont typeface="Arial"/>
              <a:buChar char="•"/>
            </a:pPr>
            <a:r>
              <a:rPr lang="en-US" sz="3200">
                <a:solidFill>
                  <a:srgbClr val="FAEFE4"/>
                </a:solidFill>
                <a:latin typeface="Londrina Solid"/>
              </a:rPr>
              <a:t>Cardio </a:t>
            </a:r>
          </a:p>
          <a:p>
            <a:pPr>
              <a:lnSpc>
                <a:spcPts val="4480"/>
              </a:lnSpc>
              <a:spcBef>
                <a:spcPct val="0"/>
              </a:spcBef>
            </a:pPr>
          </a:p>
        </p:txBody>
      </p:sp>
      <p:sp>
        <p:nvSpPr>
          <p:cNvPr name="TextBox 22" id="22"/>
          <p:cNvSpPr txBox="true"/>
          <p:nvPr/>
        </p:nvSpPr>
        <p:spPr>
          <a:xfrm rot="0">
            <a:off x="1411988" y="4020495"/>
            <a:ext cx="9027723" cy="633731"/>
          </a:xfrm>
          <a:prstGeom prst="rect">
            <a:avLst/>
          </a:prstGeom>
        </p:spPr>
        <p:txBody>
          <a:bodyPr anchor="t" rtlCol="false" tIns="0" lIns="0" bIns="0" rIns="0">
            <a:spAutoFit/>
          </a:bodyPr>
          <a:lstStyle/>
          <a:p>
            <a:pPr>
              <a:lnSpc>
                <a:spcPts val="5284"/>
              </a:lnSpc>
            </a:pPr>
            <a:r>
              <a:rPr lang="en-US" sz="3499" spc="192">
                <a:solidFill>
                  <a:srgbClr val="FFFFFF"/>
                </a:solidFill>
                <a:latin typeface="Londrina Solid Heavy"/>
              </a:rPr>
              <a:t>Consists of 70,000 patient records </a:t>
            </a:r>
          </a:p>
        </p:txBody>
      </p:sp>
      <p:sp>
        <p:nvSpPr>
          <p:cNvPr name="TextBox 23" id="23"/>
          <p:cNvSpPr txBox="true"/>
          <p:nvPr/>
        </p:nvSpPr>
        <p:spPr>
          <a:xfrm rot="0">
            <a:off x="1014292" y="5153025"/>
            <a:ext cx="8129708" cy="532257"/>
          </a:xfrm>
          <a:prstGeom prst="rect">
            <a:avLst/>
          </a:prstGeom>
        </p:spPr>
        <p:txBody>
          <a:bodyPr anchor="t" rtlCol="false" tIns="0" lIns="0" bIns="0" rIns="0">
            <a:spAutoFit/>
          </a:bodyPr>
          <a:lstStyle/>
          <a:p>
            <a:pPr marL="0" indent="0" lvl="0">
              <a:lnSpc>
                <a:spcPts val="4104"/>
              </a:lnSpc>
            </a:pPr>
            <a:r>
              <a:rPr lang="en-US" sz="3600">
                <a:solidFill>
                  <a:srgbClr val="A2272C"/>
                </a:solidFill>
                <a:latin typeface="Londrina Solid Heavy"/>
              </a:rPr>
              <a:t>FEATURES</a:t>
            </a:r>
          </a:p>
        </p:txBody>
      </p:sp>
      <p:sp>
        <p:nvSpPr>
          <p:cNvPr name="TextBox 24" id="24"/>
          <p:cNvSpPr txBox="true"/>
          <p:nvPr/>
        </p:nvSpPr>
        <p:spPr>
          <a:xfrm rot="0">
            <a:off x="8211517" y="9214147"/>
            <a:ext cx="4183461" cy="901065"/>
          </a:xfrm>
          <a:prstGeom prst="rect">
            <a:avLst/>
          </a:prstGeom>
        </p:spPr>
        <p:txBody>
          <a:bodyPr anchor="t" rtlCol="false" tIns="0" lIns="0" bIns="0" rIns="0">
            <a:spAutoFit/>
          </a:bodyPr>
          <a:lstStyle/>
          <a:p>
            <a:pPr>
              <a:lnSpc>
                <a:spcPts val="3465"/>
              </a:lnSpc>
            </a:pPr>
            <a:r>
              <a:rPr lang="en-US" sz="3300">
                <a:solidFill>
                  <a:srgbClr val="A2272C"/>
                </a:solidFill>
                <a:latin typeface="Londrina Solid"/>
              </a:rPr>
              <a:t>The presence of Cardiovascular disease</a:t>
            </a:r>
          </a:p>
        </p:txBody>
      </p:sp>
      <p:sp>
        <p:nvSpPr>
          <p:cNvPr name="Freeform 25" id="25"/>
          <p:cNvSpPr/>
          <p:nvPr/>
        </p:nvSpPr>
        <p:spPr>
          <a:xfrm flipH="false" flipV="false" rot="0">
            <a:off x="16981990" y="8369459"/>
            <a:ext cx="4744945" cy="4744945"/>
          </a:xfrm>
          <a:custGeom>
            <a:avLst/>
            <a:gdLst/>
            <a:ahLst/>
            <a:cxnLst/>
            <a:rect r="r" b="b" t="t" l="l"/>
            <a:pathLst>
              <a:path h="4744945" w="4744945">
                <a:moveTo>
                  <a:pt x="0" y="0"/>
                </a:moveTo>
                <a:lnTo>
                  <a:pt x="4744945" y="0"/>
                </a:lnTo>
                <a:lnTo>
                  <a:pt x="4744945" y="4744945"/>
                </a:lnTo>
                <a:lnTo>
                  <a:pt x="0" y="474494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6" id="26"/>
          <p:cNvSpPr/>
          <p:nvPr/>
        </p:nvSpPr>
        <p:spPr>
          <a:xfrm flipH="false" flipV="false" rot="5400000">
            <a:off x="16957192" y="7506060"/>
            <a:ext cx="2661617" cy="998106"/>
          </a:xfrm>
          <a:custGeom>
            <a:avLst/>
            <a:gdLst/>
            <a:ahLst/>
            <a:cxnLst/>
            <a:rect r="r" b="b" t="t" l="l"/>
            <a:pathLst>
              <a:path h="998106" w="2661617">
                <a:moveTo>
                  <a:pt x="0" y="0"/>
                </a:moveTo>
                <a:lnTo>
                  <a:pt x="2661616" y="0"/>
                </a:lnTo>
                <a:lnTo>
                  <a:pt x="2661616" y="998107"/>
                </a:lnTo>
                <a:lnTo>
                  <a:pt x="0" y="99810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7" id="27"/>
          <p:cNvSpPr/>
          <p:nvPr/>
        </p:nvSpPr>
        <p:spPr>
          <a:xfrm flipH="false" flipV="false" rot="5400000">
            <a:off x="9737712" y="-507728"/>
            <a:ext cx="2661617" cy="998106"/>
          </a:xfrm>
          <a:custGeom>
            <a:avLst/>
            <a:gdLst/>
            <a:ahLst/>
            <a:cxnLst/>
            <a:rect r="r" b="b" t="t" l="l"/>
            <a:pathLst>
              <a:path h="998106" w="2661617">
                <a:moveTo>
                  <a:pt x="0" y="0"/>
                </a:moveTo>
                <a:lnTo>
                  <a:pt x="2661617" y="0"/>
                </a:lnTo>
                <a:lnTo>
                  <a:pt x="2661617" y="998107"/>
                </a:lnTo>
                <a:lnTo>
                  <a:pt x="0" y="99810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2957294">
            <a:off x="-568147" y="-1816591"/>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816931">
            <a:off x="-1419606" y="7981296"/>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5421">
            <a:off x="17763759" y="3186829"/>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80431" y="511867"/>
            <a:ext cx="1396217" cy="1702703"/>
          </a:xfrm>
          <a:custGeom>
            <a:avLst/>
            <a:gdLst/>
            <a:ahLst/>
            <a:cxnLst/>
            <a:rect r="r" b="b" t="t" l="l"/>
            <a:pathLst>
              <a:path h="1702703" w="1396217">
                <a:moveTo>
                  <a:pt x="0" y="0"/>
                </a:moveTo>
                <a:lnTo>
                  <a:pt x="1396217" y="0"/>
                </a:lnTo>
                <a:lnTo>
                  <a:pt x="1396217" y="1702703"/>
                </a:lnTo>
                <a:lnTo>
                  <a:pt x="0" y="1702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59300" y="4105136"/>
            <a:ext cx="851459" cy="1038364"/>
          </a:xfrm>
          <a:custGeom>
            <a:avLst/>
            <a:gdLst/>
            <a:ahLst/>
            <a:cxnLst/>
            <a:rect r="r" b="b" t="t" l="l"/>
            <a:pathLst>
              <a:path h="1038364" w="851459">
                <a:moveTo>
                  <a:pt x="0" y="0"/>
                </a:moveTo>
                <a:lnTo>
                  <a:pt x="851459" y="0"/>
                </a:lnTo>
                <a:lnTo>
                  <a:pt x="851459" y="1038364"/>
                </a:lnTo>
                <a:lnTo>
                  <a:pt x="0" y="1038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25729" y="8886824"/>
            <a:ext cx="851459" cy="1038364"/>
          </a:xfrm>
          <a:custGeom>
            <a:avLst/>
            <a:gdLst/>
            <a:ahLst/>
            <a:cxnLst/>
            <a:rect r="r" b="b" t="t" l="l"/>
            <a:pathLst>
              <a:path h="1038364" w="851459">
                <a:moveTo>
                  <a:pt x="0" y="0"/>
                </a:moveTo>
                <a:lnTo>
                  <a:pt x="851459" y="0"/>
                </a:lnTo>
                <a:lnTo>
                  <a:pt x="851459" y="1038364"/>
                </a:lnTo>
                <a:lnTo>
                  <a:pt x="0" y="1038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685029" y="5244229"/>
            <a:ext cx="588071" cy="717160"/>
          </a:xfrm>
          <a:custGeom>
            <a:avLst/>
            <a:gdLst/>
            <a:ahLst/>
            <a:cxnLst/>
            <a:rect r="r" b="b" t="t" l="l"/>
            <a:pathLst>
              <a:path h="717160" w="588071">
                <a:moveTo>
                  <a:pt x="0" y="0"/>
                </a:moveTo>
                <a:lnTo>
                  <a:pt x="588072" y="0"/>
                </a:lnTo>
                <a:lnTo>
                  <a:pt x="588072" y="717160"/>
                </a:lnTo>
                <a:lnTo>
                  <a:pt x="0" y="7171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63388" y="8169664"/>
            <a:ext cx="588071" cy="717160"/>
          </a:xfrm>
          <a:custGeom>
            <a:avLst/>
            <a:gdLst/>
            <a:ahLst/>
            <a:cxnLst/>
            <a:rect r="r" b="b" t="t" l="l"/>
            <a:pathLst>
              <a:path h="717160" w="588071">
                <a:moveTo>
                  <a:pt x="0" y="0"/>
                </a:moveTo>
                <a:lnTo>
                  <a:pt x="588071" y="0"/>
                </a:lnTo>
                <a:lnTo>
                  <a:pt x="588071" y="717160"/>
                </a:lnTo>
                <a:lnTo>
                  <a:pt x="0" y="7171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74289">
            <a:off x="-1682350" y="4278033"/>
            <a:ext cx="1903149" cy="2272417"/>
          </a:xfrm>
          <a:custGeom>
            <a:avLst/>
            <a:gdLst/>
            <a:ahLst/>
            <a:cxnLst/>
            <a:rect r="r" b="b" t="t" l="l"/>
            <a:pathLst>
              <a:path h="2272417" w="1903149">
                <a:moveTo>
                  <a:pt x="0" y="0"/>
                </a:moveTo>
                <a:lnTo>
                  <a:pt x="1903149" y="0"/>
                </a:lnTo>
                <a:lnTo>
                  <a:pt x="1903149" y="2272417"/>
                </a:lnTo>
                <a:lnTo>
                  <a:pt x="0" y="2272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5474289">
            <a:off x="16714866" y="80504"/>
            <a:ext cx="1903149" cy="2272417"/>
          </a:xfrm>
          <a:custGeom>
            <a:avLst/>
            <a:gdLst/>
            <a:ahLst/>
            <a:cxnLst/>
            <a:rect r="r" b="b" t="t" l="l"/>
            <a:pathLst>
              <a:path h="2272417" w="1903149">
                <a:moveTo>
                  <a:pt x="0" y="0"/>
                </a:moveTo>
                <a:lnTo>
                  <a:pt x="1903149" y="0"/>
                </a:lnTo>
                <a:lnTo>
                  <a:pt x="1903149" y="2272417"/>
                </a:lnTo>
                <a:lnTo>
                  <a:pt x="0" y="2272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5474289">
            <a:off x="16857570" y="7926584"/>
            <a:ext cx="1903149" cy="2272417"/>
          </a:xfrm>
          <a:custGeom>
            <a:avLst/>
            <a:gdLst/>
            <a:ahLst/>
            <a:cxnLst/>
            <a:rect r="r" b="b" t="t" l="l"/>
            <a:pathLst>
              <a:path h="2272417" w="1903149">
                <a:moveTo>
                  <a:pt x="0" y="0"/>
                </a:moveTo>
                <a:lnTo>
                  <a:pt x="1903149" y="0"/>
                </a:lnTo>
                <a:lnTo>
                  <a:pt x="1903149" y="2272417"/>
                </a:lnTo>
                <a:lnTo>
                  <a:pt x="0" y="2272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375490">
            <a:off x="7230904" y="9060097"/>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5210069">
            <a:off x="9260170" y="9767818"/>
            <a:ext cx="851459" cy="1038364"/>
          </a:xfrm>
          <a:custGeom>
            <a:avLst/>
            <a:gdLst/>
            <a:ahLst/>
            <a:cxnLst/>
            <a:rect r="r" b="b" t="t" l="l"/>
            <a:pathLst>
              <a:path h="1038364" w="851459">
                <a:moveTo>
                  <a:pt x="0" y="0"/>
                </a:moveTo>
                <a:lnTo>
                  <a:pt x="851458" y="0"/>
                </a:lnTo>
                <a:lnTo>
                  <a:pt x="851458" y="1038364"/>
                </a:lnTo>
                <a:lnTo>
                  <a:pt x="0" y="1038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6309102" y="4170218"/>
            <a:ext cx="5818103" cy="2517460"/>
            <a:chOff x="0" y="0"/>
            <a:chExt cx="1132565" cy="490054"/>
          </a:xfrm>
        </p:grpSpPr>
        <p:sp>
          <p:nvSpPr>
            <p:cNvPr name="Freeform 16" id="16"/>
            <p:cNvSpPr/>
            <p:nvPr/>
          </p:nvSpPr>
          <p:spPr>
            <a:xfrm flipH="false" flipV="false" rot="0">
              <a:off x="0" y="0"/>
              <a:ext cx="1132565" cy="490054"/>
            </a:xfrm>
            <a:custGeom>
              <a:avLst/>
              <a:gdLst/>
              <a:ahLst/>
              <a:cxnLst/>
              <a:rect r="r" b="b" t="t" l="l"/>
              <a:pathLst>
                <a:path h="490054" w="1132565">
                  <a:moveTo>
                    <a:pt x="0" y="0"/>
                  </a:moveTo>
                  <a:lnTo>
                    <a:pt x="1132565" y="0"/>
                  </a:lnTo>
                  <a:lnTo>
                    <a:pt x="1132565" y="490054"/>
                  </a:lnTo>
                  <a:lnTo>
                    <a:pt x="0" y="490054"/>
                  </a:lnTo>
                  <a:close/>
                </a:path>
              </a:pathLst>
            </a:custGeom>
            <a:solidFill>
              <a:srgbClr val="A15C64"/>
            </a:solidFill>
          </p:spPr>
        </p:sp>
        <p:sp>
          <p:nvSpPr>
            <p:cNvPr name="TextBox 17" id="17"/>
            <p:cNvSpPr txBox="true"/>
            <p:nvPr/>
          </p:nvSpPr>
          <p:spPr>
            <a:xfrm>
              <a:off x="0" y="-38100"/>
              <a:ext cx="1132565" cy="528154"/>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3617173" y="5428948"/>
            <a:ext cx="2691929" cy="0"/>
          </a:xfrm>
          <a:prstGeom prst="line">
            <a:avLst/>
          </a:prstGeom>
          <a:ln cap="flat" w="47625">
            <a:solidFill>
              <a:srgbClr val="D76B73"/>
            </a:solidFill>
            <a:prstDash val="solid"/>
            <a:headEnd type="none" len="sm" w="sm"/>
            <a:tailEnd type="none" len="sm" w="sm"/>
          </a:ln>
        </p:spPr>
      </p:sp>
      <p:sp>
        <p:nvSpPr>
          <p:cNvPr name="AutoShape 19" id="19"/>
          <p:cNvSpPr/>
          <p:nvPr/>
        </p:nvSpPr>
        <p:spPr>
          <a:xfrm>
            <a:off x="12127205" y="5428948"/>
            <a:ext cx="2629095" cy="0"/>
          </a:xfrm>
          <a:prstGeom prst="line">
            <a:avLst/>
          </a:prstGeom>
          <a:ln cap="flat" w="47625">
            <a:solidFill>
              <a:srgbClr val="D76B73"/>
            </a:solidFill>
            <a:prstDash val="solid"/>
            <a:headEnd type="none" len="sm" w="sm"/>
            <a:tailEnd type="none" len="sm" w="sm"/>
          </a:ln>
        </p:spPr>
      </p:sp>
      <p:sp>
        <p:nvSpPr>
          <p:cNvPr name="AutoShape 20" id="20"/>
          <p:cNvSpPr/>
          <p:nvPr/>
        </p:nvSpPr>
        <p:spPr>
          <a:xfrm flipV="true">
            <a:off x="14756300" y="4872662"/>
            <a:ext cx="0" cy="1106590"/>
          </a:xfrm>
          <a:prstGeom prst="line">
            <a:avLst/>
          </a:prstGeom>
          <a:ln cap="flat" w="47625">
            <a:solidFill>
              <a:srgbClr val="D76B73"/>
            </a:solidFill>
            <a:prstDash val="solid"/>
            <a:headEnd type="none" len="sm" w="sm"/>
            <a:tailEnd type="none" len="sm" w="sm"/>
          </a:ln>
        </p:spPr>
      </p:sp>
      <p:sp>
        <p:nvSpPr>
          <p:cNvPr name="AutoShape 21" id="21"/>
          <p:cNvSpPr/>
          <p:nvPr/>
        </p:nvSpPr>
        <p:spPr>
          <a:xfrm flipV="true">
            <a:off x="3617173" y="4872662"/>
            <a:ext cx="0" cy="1106590"/>
          </a:xfrm>
          <a:prstGeom prst="line">
            <a:avLst/>
          </a:prstGeom>
          <a:ln cap="flat" w="47625">
            <a:solidFill>
              <a:srgbClr val="D76B73"/>
            </a:solidFill>
            <a:prstDash val="solid"/>
            <a:headEnd type="none" len="sm" w="sm"/>
            <a:tailEnd type="none" len="sm" w="sm"/>
          </a:ln>
        </p:spPr>
      </p:sp>
      <p:sp>
        <p:nvSpPr>
          <p:cNvPr name="AutoShape 22" id="22"/>
          <p:cNvSpPr/>
          <p:nvPr/>
        </p:nvSpPr>
        <p:spPr>
          <a:xfrm>
            <a:off x="6309102" y="3493548"/>
            <a:ext cx="5818103" cy="0"/>
          </a:xfrm>
          <a:prstGeom prst="line">
            <a:avLst/>
          </a:prstGeom>
          <a:ln cap="flat" w="47625">
            <a:solidFill>
              <a:srgbClr val="D76B73"/>
            </a:solidFill>
            <a:prstDash val="solid"/>
            <a:headEnd type="none" len="sm" w="sm"/>
            <a:tailEnd type="none" len="sm" w="sm"/>
          </a:ln>
        </p:spPr>
      </p:sp>
      <p:sp>
        <p:nvSpPr>
          <p:cNvPr name="AutoShape 23" id="23"/>
          <p:cNvSpPr/>
          <p:nvPr/>
        </p:nvSpPr>
        <p:spPr>
          <a:xfrm flipV="true">
            <a:off x="6309102" y="3195278"/>
            <a:ext cx="0" cy="723311"/>
          </a:xfrm>
          <a:prstGeom prst="line">
            <a:avLst/>
          </a:prstGeom>
          <a:ln cap="flat" w="47625">
            <a:solidFill>
              <a:srgbClr val="D76B73"/>
            </a:solidFill>
            <a:prstDash val="solid"/>
            <a:headEnd type="none" len="sm" w="sm"/>
            <a:tailEnd type="none" len="sm" w="sm"/>
          </a:ln>
        </p:spPr>
      </p:sp>
      <p:sp>
        <p:nvSpPr>
          <p:cNvPr name="AutoShape 24" id="24"/>
          <p:cNvSpPr/>
          <p:nvPr/>
        </p:nvSpPr>
        <p:spPr>
          <a:xfrm flipV="true">
            <a:off x="12101431" y="3195278"/>
            <a:ext cx="0" cy="723311"/>
          </a:xfrm>
          <a:prstGeom prst="line">
            <a:avLst/>
          </a:prstGeom>
          <a:ln cap="flat" w="47625">
            <a:solidFill>
              <a:srgbClr val="D76B73"/>
            </a:solidFill>
            <a:prstDash val="solid"/>
            <a:headEnd type="none" len="sm" w="sm"/>
            <a:tailEnd type="none" len="sm" w="sm"/>
          </a:ln>
        </p:spPr>
      </p:sp>
      <p:grpSp>
        <p:nvGrpSpPr>
          <p:cNvPr name="Group 25" id="25"/>
          <p:cNvGrpSpPr/>
          <p:nvPr/>
        </p:nvGrpSpPr>
        <p:grpSpPr>
          <a:xfrm rot="0">
            <a:off x="14899867" y="5224428"/>
            <a:ext cx="409039" cy="40903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0A0A"/>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8" id="28"/>
          <p:cNvSpPr txBox="true"/>
          <p:nvPr/>
        </p:nvSpPr>
        <p:spPr>
          <a:xfrm rot="0">
            <a:off x="3871477" y="175692"/>
            <a:ext cx="10545047" cy="821055"/>
          </a:xfrm>
          <a:prstGeom prst="rect">
            <a:avLst/>
          </a:prstGeom>
        </p:spPr>
        <p:txBody>
          <a:bodyPr anchor="t" rtlCol="false" tIns="0" lIns="0" bIns="0" rIns="0">
            <a:spAutoFit/>
          </a:bodyPr>
          <a:lstStyle/>
          <a:p>
            <a:pPr algn="ctr">
              <a:lnSpc>
                <a:spcPts val="6719"/>
              </a:lnSpc>
              <a:spcBef>
                <a:spcPct val="0"/>
              </a:spcBef>
            </a:pPr>
            <a:r>
              <a:rPr lang="en-US" sz="4800">
                <a:solidFill>
                  <a:srgbClr val="A15C64"/>
                </a:solidFill>
                <a:latin typeface="Bobby Jones"/>
              </a:rPr>
              <a:t>DATA PREPARATION</a:t>
            </a:r>
          </a:p>
        </p:txBody>
      </p:sp>
      <p:sp>
        <p:nvSpPr>
          <p:cNvPr name="TextBox 29" id="29"/>
          <p:cNvSpPr txBox="true"/>
          <p:nvPr/>
        </p:nvSpPr>
        <p:spPr>
          <a:xfrm rot="0">
            <a:off x="4688546" y="1354525"/>
            <a:ext cx="8708100" cy="885317"/>
          </a:xfrm>
          <a:prstGeom prst="rect">
            <a:avLst/>
          </a:prstGeom>
        </p:spPr>
        <p:txBody>
          <a:bodyPr anchor="t" rtlCol="false" tIns="0" lIns="0" bIns="0" rIns="0">
            <a:spAutoFit/>
          </a:bodyPr>
          <a:lstStyle/>
          <a:p>
            <a:pPr algn="ctr" marL="0" indent="0" lvl="0">
              <a:lnSpc>
                <a:spcPts val="6784"/>
              </a:lnSpc>
            </a:pPr>
            <a:r>
              <a:rPr lang="en-US" sz="6400" spc="627">
                <a:solidFill>
                  <a:srgbClr val="FFF8ED"/>
                </a:solidFill>
                <a:latin typeface="Londrina Solid Heavy"/>
              </a:rPr>
              <a:t>REMOVING OUTLIERS</a:t>
            </a:r>
          </a:p>
        </p:txBody>
      </p:sp>
      <p:sp>
        <p:nvSpPr>
          <p:cNvPr name="TextBox 30" id="30"/>
          <p:cNvSpPr txBox="true"/>
          <p:nvPr/>
        </p:nvSpPr>
        <p:spPr>
          <a:xfrm rot="0">
            <a:off x="5726160" y="6677035"/>
            <a:ext cx="1165885" cy="1204702"/>
          </a:xfrm>
          <a:prstGeom prst="rect">
            <a:avLst/>
          </a:prstGeom>
        </p:spPr>
        <p:txBody>
          <a:bodyPr anchor="t" rtlCol="false" tIns="0" lIns="0" bIns="0" rIns="0">
            <a:spAutoFit/>
          </a:bodyPr>
          <a:lstStyle/>
          <a:p>
            <a:pPr algn="ctr">
              <a:lnSpc>
                <a:spcPts val="9849"/>
              </a:lnSpc>
            </a:pPr>
            <a:r>
              <a:rPr lang="en-US" sz="7035">
                <a:solidFill>
                  <a:srgbClr val="D76B73"/>
                </a:solidFill>
                <a:latin typeface="Canva Sans Bold"/>
              </a:rPr>
              <a:t>Q1</a:t>
            </a:r>
          </a:p>
        </p:txBody>
      </p:sp>
      <p:sp>
        <p:nvSpPr>
          <p:cNvPr name="TextBox 31" id="31"/>
          <p:cNvSpPr txBox="true"/>
          <p:nvPr/>
        </p:nvSpPr>
        <p:spPr>
          <a:xfrm rot="0">
            <a:off x="11515770" y="6677035"/>
            <a:ext cx="1222870" cy="1204702"/>
          </a:xfrm>
          <a:prstGeom prst="rect">
            <a:avLst/>
          </a:prstGeom>
        </p:spPr>
        <p:txBody>
          <a:bodyPr anchor="t" rtlCol="false" tIns="0" lIns="0" bIns="0" rIns="0">
            <a:spAutoFit/>
          </a:bodyPr>
          <a:lstStyle/>
          <a:p>
            <a:pPr algn="ctr">
              <a:lnSpc>
                <a:spcPts val="9849"/>
              </a:lnSpc>
            </a:pPr>
            <a:r>
              <a:rPr lang="en-US" sz="7035">
                <a:solidFill>
                  <a:srgbClr val="D76B73"/>
                </a:solidFill>
                <a:latin typeface="Canva Sans Bold"/>
              </a:rPr>
              <a:t>Q3</a:t>
            </a:r>
          </a:p>
        </p:txBody>
      </p:sp>
      <p:sp>
        <p:nvSpPr>
          <p:cNvPr name="TextBox 32" id="32"/>
          <p:cNvSpPr txBox="true"/>
          <p:nvPr/>
        </p:nvSpPr>
        <p:spPr>
          <a:xfrm rot="0">
            <a:off x="4834545" y="7962984"/>
            <a:ext cx="2949114" cy="478056"/>
          </a:xfrm>
          <a:prstGeom prst="rect">
            <a:avLst/>
          </a:prstGeom>
        </p:spPr>
        <p:txBody>
          <a:bodyPr anchor="t" rtlCol="false" tIns="0" lIns="0" bIns="0" rIns="0">
            <a:spAutoFit/>
          </a:bodyPr>
          <a:lstStyle/>
          <a:p>
            <a:pPr algn="ctr">
              <a:lnSpc>
                <a:spcPts val="3977"/>
              </a:lnSpc>
            </a:pPr>
            <a:r>
              <a:rPr lang="en-US" sz="2841">
                <a:solidFill>
                  <a:srgbClr val="D76B73"/>
                </a:solidFill>
                <a:latin typeface="Canva Sans Bold"/>
              </a:rPr>
              <a:t>25th percentile</a:t>
            </a:r>
          </a:p>
        </p:txBody>
      </p:sp>
      <p:sp>
        <p:nvSpPr>
          <p:cNvPr name="TextBox 33" id="33"/>
          <p:cNvSpPr txBox="true"/>
          <p:nvPr/>
        </p:nvSpPr>
        <p:spPr>
          <a:xfrm rot="0">
            <a:off x="10652649" y="7962984"/>
            <a:ext cx="2949114" cy="478056"/>
          </a:xfrm>
          <a:prstGeom prst="rect">
            <a:avLst/>
          </a:prstGeom>
        </p:spPr>
        <p:txBody>
          <a:bodyPr anchor="t" rtlCol="false" tIns="0" lIns="0" bIns="0" rIns="0">
            <a:spAutoFit/>
          </a:bodyPr>
          <a:lstStyle/>
          <a:p>
            <a:pPr algn="ctr">
              <a:lnSpc>
                <a:spcPts val="3977"/>
              </a:lnSpc>
            </a:pPr>
            <a:r>
              <a:rPr lang="en-US" sz="2841">
                <a:solidFill>
                  <a:srgbClr val="D76B73"/>
                </a:solidFill>
                <a:latin typeface="Canva Sans Bold"/>
              </a:rPr>
              <a:t>75th percentile</a:t>
            </a:r>
          </a:p>
        </p:txBody>
      </p:sp>
      <p:sp>
        <p:nvSpPr>
          <p:cNvPr name="TextBox 34" id="34"/>
          <p:cNvSpPr txBox="true"/>
          <p:nvPr/>
        </p:nvSpPr>
        <p:spPr>
          <a:xfrm rot="0">
            <a:off x="7447734" y="2887418"/>
            <a:ext cx="3515065" cy="478056"/>
          </a:xfrm>
          <a:prstGeom prst="rect">
            <a:avLst/>
          </a:prstGeom>
        </p:spPr>
        <p:txBody>
          <a:bodyPr anchor="t" rtlCol="false" tIns="0" lIns="0" bIns="0" rIns="0">
            <a:spAutoFit/>
          </a:bodyPr>
          <a:lstStyle/>
          <a:p>
            <a:pPr algn="ctr">
              <a:lnSpc>
                <a:spcPts val="3977"/>
              </a:lnSpc>
            </a:pPr>
            <a:r>
              <a:rPr lang="en-US" sz="2841">
                <a:solidFill>
                  <a:srgbClr val="D76B73"/>
                </a:solidFill>
                <a:latin typeface="Canva Sans Bold"/>
              </a:rPr>
              <a:t>Interquartile Range</a:t>
            </a:r>
          </a:p>
        </p:txBody>
      </p:sp>
      <p:sp>
        <p:nvSpPr>
          <p:cNvPr name="TextBox 35" id="35"/>
          <p:cNvSpPr txBox="true"/>
          <p:nvPr/>
        </p:nvSpPr>
        <p:spPr>
          <a:xfrm rot="0">
            <a:off x="2142616" y="6081295"/>
            <a:ext cx="2949114" cy="478056"/>
          </a:xfrm>
          <a:prstGeom prst="rect">
            <a:avLst/>
          </a:prstGeom>
        </p:spPr>
        <p:txBody>
          <a:bodyPr anchor="t" rtlCol="false" tIns="0" lIns="0" bIns="0" rIns="0">
            <a:spAutoFit/>
          </a:bodyPr>
          <a:lstStyle/>
          <a:p>
            <a:pPr algn="ctr">
              <a:lnSpc>
                <a:spcPts val="3977"/>
              </a:lnSpc>
            </a:pPr>
            <a:r>
              <a:rPr lang="en-US" sz="2841">
                <a:solidFill>
                  <a:srgbClr val="D76B73"/>
                </a:solidFill>
                <a:latin typeface="Canva Sans Bold"/>
              </a:rPr>
              <a:t>Q1 - 1.5 * IQR</a:t>
            </a:r>
          </a:p>
        </p:txBody>
      </p:sp>
      <p:sp>
        <p:nvSpPr>
          <p:cNvPr name="TextBox 36" id="36"/>
          <p:cNvSpPr txBox="true"/>
          <p:nvPr/>
        </p:nvSpPr>
        <p:spPr>
          <a:xfrm rot="0">
            <a:off x="13281744" y="6081295"/>
            <a:ext cx="2949114" cy="478056"/>
          </a:xfrm>
          <a:prstGeom prst="rect">
            <a:avLst/>
          </a:prstGeom>
        </p:spPr>
        <p:txBody>
          <a:bodyPr anchor="t" rtlCol="false" tIns="0" lIns="0" bIns="0" rIns="0">
            <a:spAutoFit/>
          </a:bodyPr>
          <a:lstStyle/>
          <a:p>
            <a:pPr algn="ctr">
              <a:lnSpc>
                <a:spcPts val="3977"/>
              </a:lnSpc>
            </a:pPr>
            <a:r>
              <a:rPr lang="en-US" sz="2841">
                <a:solidFill>
                  <a:srgbClr val="D76B73"/>
                </a:solidFill>
                <a:latin typeface="Canva Sans Bold"/>
              </a:rPr>
              <a:t>Q3 + 1.5 * IQR</a:t>
            </a:r>
          </a:p>
        </p:txBody>
      </p:sp>
      <p:grpSp>
        <p:nvGrpSpPr>
          <p:cNvPr name="Group 37" id="37"/>
          <p:cNvGrpSpPr/>
          <p:nvPr/>
        </p:nvGrpSpPr>
        <p:grpSpPr>
          <a:xfrm rot="0">
            <a:off x="15424890" y="5238970"/>
            <a:ext cx="409039" cy="409039"/>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0A0A"/>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40" id="40"/>
          <p:cNvGrpSpPr/>
          <p:nvPr/>
        </p:nvGrpSpPr>
        <p:grpSpPr>
          <a:xfrm rot="0">
            <a:off x="2538002" y="5224428"/>
            <a:ext cx="409039" cy="409039"/>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0A0A"/>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43" id="43"/>
          <p:cNvGrpSpPr/>
          <p:nvPr/>
        </p:nvGrpSpPr>
        <p:grpSpPr>
          <a:xfrm rot="0">
            <a:off x="2472529" y="9211100"/>
            <a:ext cx="411323" cy="411323"/>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0A0A"/>
            </a:solidFill>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3219"/>
                </a:lnSpc>
              </a:pPr>
            </a:p>
          </p:txBody>
        </p:sp>
      </p:grpSp>
      <p:sp>
        <p:nvSpPr>
          <p:cNvPr name="TextBox 46" id="46"/>
          <p:cNvSpPr txBox="true"/>
          <p:nvPr/>
        </p:nvSpPr>
        <p:spPr>
          <a:xfrm rot="0">
            <a:off x="3017558" y="9141964"/>
            <a:ext cx="2754800" cy="480460"/>
          </a:xfrm>
          <a:prstGeom prst="rect">
            <a:avLst/>
          </a:prstGeom>
        </p:spPr>
        <p:txBody>
          <a:bodyPr anchor="t" rtlCol="false" tIns="0" lIns="0" bIns="0" rIns="0">
            <a:spAutoFit/>
          </a:bodyPr>
          <a:lstStyle/>
          <a:p>
            <a:pPr>
              <a:lnSpc>
                <a:spcPts val="3999"/>
              </a:lnSpc>
            </a:pPr>
            <a:r>
              <a:rPr lang="en-US" sz="2857">
                <a:solidFill>
                  <a:srgbClr val="D76B73"/>
                </a:solidFill>
                <a:latin typeface="Canva Sans Bold"/>
              </a:rPr>
              <a:t>: outliers</a:t>
            </a:r>
          </a:p>
        </p:txBody>
      </p:sp>
    </p:spTree>
  </p:cSld>
  <p:clrMapOvr>
    <a:masterClrMapping/>
  </p:clrMapOvr>
  <p:transition spd="fast">
    <p:cover di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2957294">
            <a:off x="-568147" y="-1816591"/>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816931">
            <a:off x="-1419606" y="8176804"/>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5421">
            <a:off x="17763759" y="3186829"/>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80431" y="511867"/>
            <a:ext cx="1396217" cy="1702703"/>
          </a:xfrm>
          <a:custGeom>
            <a:avLst/>
            <a:gdLst/>
            <a:ahLst/>
            <a:cxnLst/>
            <a:rect r="r" b="b" t="t" l="l"/>
            <a:pathLst>
              <a:path h="1702703" w="1396217">
                <a:moveTo>
                  <a:pt x="0" y="0"/>
                </a:moveTo>
                <a:lnTo>
                  <a:pt x="1396217" y="0"/>
                </a:lnTo>
                <a:lnTo>
                  <a:pt x="1396217" y="1702703"/>
                </a:lnTo>
                <a:lnTo>
                  <a:pt x="0" y="1702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59300" y="4105136"/>
            <a:ext cx="851459" cy="1038364"/>
          </a:xfrm>
          <a:custGeom>
            <a:avLst/>
            <a:gdLst/>
            <a:ahLst/>
            <a:cxnLst/>
            <a:rect r="r" b="b" t="t" l="l"/>
            <a:pathLst>
              <a:path h="1038364" w="851459">
                <a:moveTo>
                  <a:pt x="0" y="0"/>
                </a:moveTo>
                <a:lnTo>
                  <a:pt x="851459" y="0"/>
                </a:lnTo>
                <a:lnTo>
                  <a:pt x="851459" y="1038364"/>
                </a:lnTo>
                <a:lnTo>
                  <a:pt x="0" y="1038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49974" y="9017690"/>
            <a:ext cx="602971" cy="735330"/>
          </a:xfrm>
          <a:custGeom>
            <a:avLst/>
            <a:gdLst/>
            <a:ahLst/>
            <a:cxnLst/>
            <a:rect r="r" b="b" t="t" l="l"/>
            <a:pathLst>
              <a:path h="735330" w="602971">
                <a:moveTo>
                  <a:pt x="0" y="0"/>
                </a:moveTo>
                <a:lnTo>
                  <a:pt x="602970" y="0"/>
                </a:lnTo>
                <a:lnTo>
                  <a:pt x="602970" y="735330"/>
                </a:lnTo>
                <a:lnTo>
                  <a:pt x="0" y="7353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685029" y="5244229"/>
            <a:ext cx="588071" cy="717160"/>
          </a:xfrm>
          <a:custGeom>
            <a:avLst/>
            <a:gdLst/>
            <a:ahLst/>
            <a:cxnLst/>
            <a:rect r="r" b="b" t="t" l="l"/>
            <a:pathLst>
              <a:path h="717160" w="588071">
                <a:moveTo>
                  <a:pt x="0" y="0"/>
                </a:moveTo>
                <a:lnTo>
                  <a:pt x="588072" y="0"/>
                </a:lnTo>
                <a:lnTo>
                  <a:pt x="588072" y="717160"/>
                </a:lnTo>
                <a:lnTo>
                  <a:pt x="0" y="7171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24865" y="8609470"/>
            <a:ext cx="450217" cy="549045"/>
          </a:xfrm>
          <a:custGeom>
            <a:avLst/>
            <a:gdLst/>
            <a:ahLst/>
            <a:cxnLst/>
            <a:rect r="r" b="b" t="t" l="l"/>
            <a:pathLst>
              <a:path h="549045" w="450217">
                <a:moveTo>
                  <a:pt x="0" y="0"/>
                </a:moveTo>
                <a:lnTo>
                  <a:pt x="450217" y="0"/>
                </a:lnTo>
                <a:lnTo>
                  <a:pt x="450217" y="549045"/>
                </a:lnTo>
                <a:lnTo>
                  <a:pt x="0" y="5490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74289">
            <a:off x="-1682350" y="4278033"/>
            <a:ext cx="1903149" cy="2272417"/>
          </a:xfrm>
          <a:custGeom>
            <a:avLst/>
            <a:gdLst/>
            <a:ahLst/>
            <a:cxnLst/>
            <a:rect r="r" b="b" t="t" l="l"/>
            <a:pathLst>
              <a:path h="2272417" w="1903149">
                <a:moveTo>
                  <a:pt x="0" y="0"/>
                </a:moveTo>
                <a:lnTo>
                  <a:pt x="1903149" y="0"/>
                </a:lnTo>
                <a:lnTo>
                  <a:pt x="1903149" y="2272417"/>
                </a:lnTo>
                <a:lnTo>
                  <a:pt x="0" y="2272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5474289">
            <a:off x="16714866" y="80504"/>
            <a:ext cx="1903149" cy="2272417"/>
          </a:xfrm>
          <a:custGeom>
            <a:avLst/>
            <a:gdLst/>
            <a:ahLst/>
            <a:cxnLst/>
            <a:rect r="r" b="b" t="t" l="l"/>
            <a:pathLst>
              <a:path h="2272417" w="1903149">
                <a:moveTo>
                  <a:pt x="0" y="0"/>
                </a:moveTo>
                <a:lnTo>
                  <a:pt x="1903149" y="0"/>
                </a:lnTo>
                <a:lnTo>
                  <a:pt x="1903149" y="2272417"/>
                </a:lnTo>
                <a:lnTo>
                  <a:pt x="0" y="2272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5474289">
            <a:off x="17846890" y="8257821"/>
            <a:ext cx="1675802" cy="2000958"/>
          </a:xfrm>
          <a:custGeom>
            <a:avLst/>
            <a:gdLst/>
            <a:ahLst/>
            <a:cxnLst/>
            <a:rect r="r" b="b" t="t" l="l"/>
            <a:pathLst>
              <a:path h="2000958" w="1675802">
                <a:moveTo>
                  <a:pt x="0" y="0"/>
                </a:moveTo>
                <a:lnTo>
                  <a:pt x="1675803" y="0"/>
                </a:lnTo>
                <a:lnTo>
                  <a:pt x="1675803" y="2000958"/>
                </a:lnTo>
                <a:lnTo>
                  <a:pt x="0" y="20009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375490">
            <a:off x="7225232" y="8782844"/>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5210069">
            <a:off x="8761007" y="8952257"/>
            <a:ext cx="851459" cy="1038364"/>
          </a:xfrm>
          <a:custGeom>
            <a:avLst/>
            <a:gdLst/>
            <a:ahLst/>
            <a:cxnLst/>
            <a:rect r="r" b="b" t="t" l="l"/>
            <a:pathLst>
              <a:path h="1038364" w="851459">
                <a:moveTo>
                  <a:pt x="0" y="0"/>
                </a:moveTo>
                <a:lnTo>
                  <a:pt x="851459" y="0"/>
                </a:lnTo>
                <a:lnTo>
                  <a:pt x="851459" y="1038364"/>
                </a:lnTo>
                <a:lnTo>
                  <a:pt x="0" y="1038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78539" y="2564150"/>
            <a:ext cx="6469466" cy="6439652"/>
          </a:xfrm>
          <a:custGeom>
            <a:avLst/>
            <a:gdLst/>
            <a:ahLst/>
            <a:cxnLst/>
            <a:rect r="r" b="b" t="t" l="l"/>
            <a:pathLst>
              <a:path h="6439652" w="6469466">
                <a:moveTo>
                  <a:pt x="0" y="0"/>
                </a:moveTo>
                <a:lnTo>
                  <a:pt x="6469466" y="0"/>
                </a:lnTo>
                <a:lnTo>
                  <a:pt x="6469466" y="6439653"/>
                </a:lnTo>
                <a:lnTo>
                  <a:pt x="0" y="6439653"/>
                </a:lnTo>
                <a:lnTo>
                  <a:pt x="0" y="0"/>
                </a:lnTo>
                <a:close/>
              </a:path>
            </a:pathLst>
          </a:custGeom>
          <a:blipFill>
            <a:blip r:embed="rId9"/>
            <a:stretch>
              <a:fillRect l="0" t="0" r="0" b="0"/>
            </a:stretch>
          </a:blipFill>
        </p:spPr>
      </p:sp>
      <p:sp>
        <p:nvSpPr>
          <p:cNvPr name="AutoShape 16" id="16"/>
          <p:cNvSpPr/>
          <p:nvPr/>
        </p:nvSpPr>
        <p:spPr>
          <a:xfrm>
            <a:off x="8074905" y="6045540"/>
            <a:ext cx="2138190" cy="0"/>
          </a:xfrm>
          <a:prstGeom prst="line">
            <a:avLst/>
          </a:prstGeom>
          <a:ln cap="flat" w="190500">
            <a:solidFill>
              <a:srgbClr val="A2272C"/>
            </a:solidFill>
            <a:prstDash val="solid"/>
            <a:headEnd type="none" len="sm" w="sm"/>
            <a:tailEnd type="triangle" len="med" w="lg"/>
          </a:ln>
        </p:spPr>
      </p:sp>
      <p:sp>
        <p:nvSpPr>
          <p:cNvPr name="Freeform 17" id="17"/>
          <p:cNvSpPr/>
          <p:nvPr/>
        </p:nvSpPr>
        <p:spPr>
          <a:xfrm flipH="false" flipV="false" rot="0">
            <a:off x="10597976" y="2564150"/>
            <a:ext cx="6468307" cy="6473302"/>
          </a:xfrm>
          <a:custGeom>
            <a:avLst/>
            <a:gdLst/>
            <a:ahLst/>
            <a:cxnLst/>
            <a:rect r="r" b="b" t="t" l="l"/>
            <a:pathLst>
              <a:path h="6473302" w="6468307">
                <a:moveTo>
                  <a:pt x="0" y="0"/>
                </a:moveTo>
                <a:lnTo>
                  <a:pt x="6468307" y="0"/>
                </a:lnTo>
                <a:lnTo>
                  <a:pt x="6468307" y="6473302"/>
                </a:lnTo>
                <a:lnTo>
                  <a:pt x="0" y="6473302"/>
                </a:lnTo>
                <a:lnTo>
                  <a:pt x="0" y="0"/>
                </a:lnTo>
                <a:close/>
              </a:path>
            </a:pathLst>
          </a:custGeom>
          <a:blipFill>
            <a:blip r:embed="rId10"/>
            <a:stretch>
              <a:fillRect l="0" t="0" r="0" b="0"/>
            </a:stretch>
          </a:blipFill>
        </p:spPr>
      </p:sp>
      <p:sp>
        <p:nvSpPr>
          <p:cNvPr name="TextBox 18" id="18"/>
          <p:cNvSpPr txBox="true"/>
          <p:nvPr/>
        </p:nvSpPr>
        <p:spPr>
          <a:xfrm rot="0">
            <a:off x="3871477" y="239130"/>
            <a:ext cx="10545047" cy="705485"/>
          </a:xfrm>
          <a:prstGeom prst="rect">
            <a:avLst/>
          </a:prstGeom>
        </p:spPr>
        <p:txBody>
          <a:bodyPr anchor="t" rtlCol="false" tIns="0" lIns="0" bIns="0" rIns="0">
            <a:spAutoFit/>
          </a:bodyPr>
          <a:lstStyle/>
          <a:p>
            <a:pPr algn="ctr">
              <a:lnSpc>
                <a:spcPts val="5740"/>
              </a:lnSpc>
              <a:spcBef>
                <a:spcPct val="0"/>
              </a:spcBef>
            </a:pPr>
            <a:r>
              <a:rPr lang="en-US" sz="4100">
                <a:solidFill>
                  <a:srgbClr val="A15C64"/>
                </a:solidFill>
                <a:latin typeface="Bobby Jones"/>
              </a:rPr>
              <a:t>DATA PREPARATION</a:t>
            </a:r>
          </a:p>
        </p:txBody>
      </p:sp>
      <p:sp>
        <p:nvSpPr>
          <p:cNvPr name="TextBox 19" id="19"/>
          <p:cNvSpPr txBox="true"/>
          <p:nvPr/>
        </p:nvSpPr>
        <p:spPr>
          <a:xfrm rot="0">
            <a:off x="4676047" y="1277990"/>
            <a:ext cx="8708100" cy="830581"/>
          </a:xfrm>
          <a:prstGeom prst="rect">
            <a:avLst/>
          </a:prstGeom>
        </p:spPr>
        <p:txBody>
          <a:bodyPr anchor="t" rtlCol="false" tIns="0" lIns="0" bIns="0" rIns="0">
            <a:spAutoFit/>
          </a:bodyPr>
          <a:lstStyle/>
          <a:p>
            <a:pPr algn="ctr" marL="0" indent="0" lvl="0">
              <a:lnSpc>
                <a:spcPts val="6360"/>
              </a:lnSpc>
            </a:pPr>
            <a:r>
              <a:rPr lang="en-US" sz="6000" spc="588">
                <a:solidFill>
                  <a:srgbClr val="FFF8ED"/>
                </a:solidFill>
                <a:latin typeface="Londrina Solid Heavy"/>
              </a:rPr>
              <a:t>REMOVING OUTLIERS</a:t>
            </a:r>
          </a:p>
        </p:txBody>
      </p:sp>
      <p:sp>
        <p:nvSpPr>
          <p:cNvPr name="TextBox 20" id="20"/>
          <p:cNvSpPr txBox="true"/>
          <p:nvPr/>
        </p:nvSpPr>
        <p:spPr>
          <a:xfrm rot="0">
            <a:off x="2056533" y="9348856"/>
            <a:ext cx="4713478" cy="481330"/>
          </a:xfrm>
          <a:prstGeom prst="rect">
            <a:avLst/>
          </a:prstGeom>
        </p:spPr>
        <p:txBody>
          <a:bodyPr anchor="t" rtlCol="false" tIns="0" lIns="0" bIns="0" rIns="0">
            <a:spAutoFit/>
          </a:bodyPr>
          <a:lstStyle/>
          <a:p>
            <a:pPr algn="ctr">
              <a:lnSpc>
                <a:spcPts val="3919"/>
              </a:lnSpc>
            </a:pPr>
            <a:r>
              <a:rPr lang="en-US" sz="2799">
                <a:solidFill>
                  <a:srgbClr val="FFF8ED"/>
                </a:solidFill>
                <a:latin typeface="Canva Sans Bold"/>
              </a:rPr>
              <a:t>Before Removal</a:t>
            </a:r>
          </a:p>
        </p:txBody>
      </p:sp>
      <p:sp>
        <p:nvSpPr>
          <p:cNvPr name="TextBox 21" id="21"/>
          <p:cNvSpPr txBox="true"/>
          <p:nvPr/>
        </p:nvSpPr>
        <p:spPr>
          <a:xfrm rot="0">
            <a:off x="11493356" y="9348856"/>
            <a:ext cx="4713478" cy="481330"/>
          </a:xfrm>
          <a:prstGeom prst="rect">
            <a:avLst/>
          </a:prstGeom>
        </p:spPr>
        <p:txBody>
          <a:bodyPr anchor="t" rtlCol="false" tIns="0" lIns="0" bIns="0" rIns="0">
            <a:spAutoFit/>
          </a:bodyPr>
          <a:lstStyle/>
          <a:p>
            <a:pPr algn="ctr">
              <a:lnSpc>
                <a:spcPts val="3919"/>
              </a:lnSpc>
            </a:pPr>
            <a:r>
              <a:rPr lang="en-US" sz="2799">
                <a:solidFill>
                  <a:srgbClr val="FFF8ED"/>
                </a:solidFill>
                <a:latin typeface="Canva Sans Bold"/>
              </a:rPr>
              <a:t>After Removal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2957294">
            <a:off x="-568147" y="-1816591"/>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816931">
            <a:off x="-1419606" y="7981296"/>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5421">
            <a:off x="17763759" y="3186829"/>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80431" y="511867"/>
            <a:ext cx="1396217" cy="1702703"/>
          </a:xfrm>
          <a:custGeom>
            <a:avLst/>
            <a:gdLst/>
            <a:ahLst/>
            <a:cxnLst/>
            <a:rect r="r" b="b" t="t" l="l"/>
            <a:pathLst>
              <a:path h="1702703" w="1396217">
                <a:moveTo>
                  <a:pt x="0" y="0"/>
                </a:moveTo>
                <a:lnTo>
                  <a:pt x="1396217" y="0"/>
                </a:lnTo>
                <a:lnTo>
                  <a:pt x="1396217" y="1702703"/>
                </a:lnTo>
                <a:lnTo>
                  <a:pt x="0" y="1702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59300" y="4105136"/>
            <a:ext cx="851459" cy="1038364"/>
          </a:xfrm>
          <a:custGeom>
            <a:avLst/>
            <a:gdLst/>
            <a:ahLst/>
            <a:cxnLst/>
            <a:rect r="r" b="b" t="t" l="l"/>
            <a:pathLst>
              <a:path h="1038364" w="851459">
                <a:moveTo>
                  <a:pt x="0" y="0"/>
                </a:moveTo>
                <a:lnTo>
                  <a:pt x="851459" y="0"/>
                </a:lnTo>
                <a:lnTo>
                  <a:pt x="851459" y="1038364"/>
                </a:lnTo>
                <a:lnTo>
                  <a:pt x="0" y="1038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25729" y="8886824"/>
            <a:ext cx="851459" cy="1038364"/>
          </a:xfrm>
          <a:custGeom>
            <a:avLst/>
            <a:gdLst/>
            <a:ahLst/>
            <a:cxnLst/>
            <a:rect r="r" b="b" t="t" l="l"/>
            <a:pathLst>
              <a:path h="1038364" w="851459">
                <a:moveTo>
                  <a:pt x="0" y="0"/>
                </a:moveTo>
                <a:lnTo>
                  <a:pt x="851459" y="0"/>
                </a:lnTo>
                <a:lnTo>
                  <a:pt x="851459" y="1038364"/>
                </a:lnTo>
                <a:lnTo>
                  <a:pt x="0" y="1038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685029" y="5244229"/>
            <a:ext cx="588071" cy="717160"/>
          </a:xfrm>
          <a:custGeom>
            <a:avLst/>
            <a:gdLst/>
            <a:ahLst/>
            <a:cxnLst/>
            <a:rect r="r" b="b" t="t" l="l"/>
            <a:pathLst>
              <a:path h="717160" w="588071">
                <a:moveTo>
                  <a:pt x="0" y="0"/>
                </a:moveTo>
                <a:lnTo>
                  <a:pt x="588072" y="0"/>
                </a:lnTo>
                <a:lnTo>
                  <a:pt x="588072" y="717160"/>
                </a:lnTo>
                <a:lnTo>
                  <a:pt x="0" y="7171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63388" y="8169664"/>
            <a:ext cx="588071" cy="717160"/>
          </a:xfrm>
          <a:custGeom>
            <a:avLst/>
            <a:gdLst/>
            <a:ahLst/>
            <a:cxnLst/>
            <a:rect r="r" b="b" t="t" l="l"/>
            <a:pathLst>
              <a:path h="717160" w="588071">
                <a:moveTo>
                  <a:pt x="0" y="0"/>
                </a:moveTo>
                <a:lnTo>
                  <a:pt x="588071" y="0"/>
                </a:lnTo>
                <a:lnTo>
                  <a:pt x="588071" y="717160"/>
                </a:lnTo>
                <a:lnTo>
                  <a:pt x="0" y="7171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74289">
            <a:off x="-1682350" y="4278033"/>
            <a:ext cx="1903149" cy="2272417"/>
          </a:xfrm>
          <a:custGeom>
            <a:avLst/>
            <a:gdLst/>
            <a:ahLst/>
            <a:cxnLst/>
            <a:rect r="r" b="b" t="t" l="l"/>
            <a:pathLst>
              <a:path h="2272417" w="1903149">
                <a:moveTo>
                  <a:pt x="0" y="0"/>
                </a:moveTo>
                <a:lnTo>
                  <a:pt x="1903149" y="0"/>
                </a:lnTo>
                <a:lnTo>
                  <a:pt x="1903149" y="2272417"/>
                </a:lnTo>
                <a:lnTo>
                  <a:pt x="0" y="2272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5474289">
            <a:off x="16714866" y="80504"/>
            <a:ext cx="1903149" cy="2272417"/>
          </a:xfrm>
          <a:custGeom>
            <a:avLst/>
            <a:gdLst/>
            <a:ahLst/>
            <a:cxnLst/>
            <a:rect r="r" b="b" t="t" l="l"/>
            <a:pathLst>
              <a:path h="2272417" w="1903149">
                <a:moveTo>
                  <a:pt x="0" y="0"/>
                </a:moveTo>
                <a:lnTo>
                  <a:pt x="1903149" y="0"/>
                </a:lnTo>
                <a:lnTo>
                  <a:pt x="1903149" y="2272417"/>
                </a:lnTo>
                <a:lnTo>
                  <a:pt x="0" y="2272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5474289">
            <a:off x="16857570" y="7926584"/>
            <a:ext cx="1903149" cy="2272417"/>
          </a:xfrm>
          <a:custGeom>
            <a:avLst/>
            <a:gdLst/>
            <a:ahLst/>
            <a:cxnLst/>
            <a:rect r="r" b="b" t="t" l="l"/>
            <a:pathLst>
              <a:path h="2272417" w="1903149">
                <a:moveTo>
                  <a:pt x="0" y="0"/>
                </a:moveTo>
                <a:lnTo>
                  <a:pt x="1903149" y="0"/>
                </a:lnTo>
                <a:lnTo>
                  <a:pt x="1903149" y="2272417"/>
                </a:lnTo>
                <a:lnTo>
                  <a:pt x="0" y="2272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375490">
            <a:off x="7230904" y="8432860"/>
            <a:ext cx="2839212" cy="4114800"/>
          </a:xfrm>
          <a:custGeom>
            <a:avLst/>
            <a:gdLst/>
            <a:ahLst/>
            <a:cxnLst/>
            <a:rect r="r" b="b" t="t" l="l"/>
            <a:pathLst>
              <a:path h="4114800" w="2839212">
                <a:moveTo>
                  <a:pt x="0" y="0"/>
                </a:moveTo>
                <a:lnTo>
                  <a:pt x="2839212" y="0"/>
                </a:lnTo>
                <a:lnTo>
                  <a:pt x="28392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5210069">
            <a:off x="8761007" y="8440796"/>
            <a:ext cx="851459" cy="1038364"/>
          </a:xfrm>
          <a:custGeom>
            <a:avLst/>
            <a:gdLst/>
            <a:ahLst/>
            <a:cxnLst/>
            <a:rect r="r" b="b" t="t" l="l"/>
            <a:pathLst>
              <a:path h="1038364" w="851459">
                <a:moveTo>
                  <a:pt x="0" y="0"/>
                </a:moveTo>
                <a:lnTo>
                  <a:pt x="851459" y="0"/>
                </a:lnTo>
                <a:lnTo>
                  <a:pt x="851459" y="1038364"/>
                </a:lnTo>
                <a:lnTo>
                  <a:pt x="0" y="1038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3871477" y="876300"/>
            <a:ext cx="10545047" cy="821055"/>
          </a:xfrm>
          <a:prstGeom prst="rect">
            <a:avLst/>
          </a:prstGeom>
        </p:spPr>
        <p:txBody>
          <a:bodyPr anchor="t" rtlCol="false" tIns="0" lIns="0" bIns="0" rIns="0">
            <a:spAutoFit/>
          </a:bodyPr>
          <a:lstStyle/>
          <a:p>
            <a:pPr algn="ctr">
              <a:lnSpc>
                <a:spcPts val="6719"/>
              </a:lnSpc>
              <a:spcBef>
                <a:spcPct val="0"/>
              </a:spcBef>
            </a:pPr>
            <a:r>
              <a:rPr lang="en-US" sz="4800">
                <a:solidFill>
                  <a:srgbClr val="A15C64"/>
                </a:solidFill>
                <a:latin typeface="Bobby Jones"/>
              </a:rPr>
              <a:t>DATA PREPARATION</a:t>
            </a:r>
          </a:p>
        </p:txBody>
      </p:sp>
      <p:sp>
        <p:nvSpPr>
          <p:cNvPr name="TextBox 16" id="16"/>
          <p:cNvSpPr txBox="true"/>
          <p:nvPr/>
        </p:nvSpPr>
        <p:spPr>
          <a:xfrm rot="0">
            <a:off x="4688546" y="2064657"/>
            <a:ext cx="8708100" cy="994791"/>
          </a:xfrm>
          <a:prstGeom prst="rect">
            <a:avLst/>
          </a:prstGeom>
        </p:spPr>
        <p:txBody>
          <a:bodyPr anchor="t" rtlCol="false" tIns="0" lIns="0" bIns="0" rIns="0">
            <a:spAutoFit/>
          </a:bodyPr>
          <a:lstStyle/>
          <a:p>
            <a:pPr algn="ctr" marL="0" indent="0" lvl="0">
              <a:lnSpc>
                <a:spcPts val="7632"/>
              </a:lnSpc>
            </a:pPr>
            <a:r>
              <a:rPr lang="en-US" sz="7200" spc="705">
                <a:solidFill>
                  <a:srgbClr val="FFF8ED"/>
                </a:solidFill>
                <a:latin typeface="Londrina Solid Heavy"/>
              </a:rPr>
              <a:t>REMOVING OUTLIERS</a:t>
            </a:r>
          </a:p>
        </p:txBody>
      </p:sp>
      <p:sp>
        <p:nvSpPr>
          <p:cNvPr name="Freeform 17" id="17"/>
          <p:cNvSpPr/>
          <p:nvPr/>
        </p:nvSpPr>
        <p:spPr>
          <a:xfrm flipH="false" flipV="false" rot="0">
            <a:off x="2179493" y="3814111"/>
            <a:ext cx="13929013" cy="3994605"/>
          </a:xfrm>
          <a:custGeom>
            <a:avLst/>
            <a:gdLst/>
            <a:ahLst/>
            <a:cxnLst/>
            <a:rect r="r" b="b" t="t" l="l"/>
            <a:pathLst>
              <a:path h="3994605" w="13929013">
                <a:moveTo>
                  <a:pt x="0" y="0"/>
                </a:moveTo>
                <a:lnTo>
                  <a:pt x="13929014" y="0"/>
                </a:lnTo>
                <a:lnTo>
                  <a:pt x="13929014" y="3994605"/>
                </a:lnTo>
                <a:lnTo>
                  <a:pt x="0" y="3994605"/>
                </a:lnTo>
                <a:lnTo>
                  <a:pt x="0" y="0"/>
                </a:lnTo>
                <a:close/>
              </a:path>
            </a:pathLst>
          </a:custGeom>
          <a:blipFill>
            <a:blip r:embed="rId9"/>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15C64"/>
        </a:solidFill>
      </p:bgPr>
    </p:bg>
    <p:spTree>
      <p:nvGrpSpPr>
        <p:cNvPr id="1" name=""/>
        <p:cNvGrpSpPr/>
        <p:nvPr/>
      </p:nvGrpSpPr>
      <p:grpSpPr>
        <a:xfrm>
          <a:off x="0" y="0"/>
          <a:ext cx="0" cy="0"/>
          <a:chOff x="0" y="0"/>
          <a:chExt cx="0" cy="0"/>
        </a:xfrm>
      </p:grpSpPr>
      <p:sp>
        <p:nvSpPr>
          <p:cNvPr name="Freeform 2" id="2"/>
          <p:cNvSpPr/>
          <p:nvPr/>
        </p:nvSpPr>
        <p:spPr>
          <a:xfrm flipH="false" flipV="false" rot="0">
            <a:off x="15420054" y="8409558"/>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550698" y="3544601"/>
            <a:ext cx="15466734" cy="8205340"/>
          </a:xfrm>
          <a:custGeom>
            <a:avLst/>
            <a:gdLst/>
            <a:ahLst/>
            <a:cxnLst/>
            <a:rect r="r" b="b" t="t" l="l"/>
            <a:pathLst>
              <a:path h="8205340" w="15466734">
                <a:moveTo>
                  <a:pt x="0" y="0"/>
                </a:moveTo>
                <a:lnTo>
                  <a:pt x="15466734" y="0"/>
                </a:lnTo>
                <a:lnTo>
                  <a:pt x="15466734" y="8205340"/>
                </a:lnTo>
                <a:lnTo>
                  <a:pt x="0" y="8205340"/>
                </a:lnTo>
                <a:lnTo>
                  <a:pt x="0" y="0"/>
                </a:lnTo>
                <a:close/>
              </a:path>
            </a:pathLst>
          </a:custGeom>
          <a:blipFill>
            <a:blip r:embed="rId5">
              <a:extLst>
                <a:ext uri="{96DAC541-7B7A-43D3-8B79-37D633B846F1}">
                  <asvg:svgBlip xmlns:asvg="http://schemas.microsoft.com/office/drawing/2016/SVG/main" r:embed="rId6"/>
                </a:ext>
              </a:extLst>
            </a:blip>
            <a:stretch>
              <a:fillRect l="0" t="-13463" r="0" b="-20540"/>
            </a:stretch>
          </a:blipFill>
        </p:spPr>
      </p:sp>
      <p:sp>
        <p:nvSpPr>
          <p:cNvPr name="Freeform 4" id="4"/>
          <p:cNvSpPr/>
          <p:nvPr/>
        </p:nvSpPr>
        <p:spPr>
          <a:xfrm flipH="false" flipV="false" rot="-2018171">
            <a:off x="-695725" y="-266968"/>
            <a:ext cx="5434068" cy="3784087"/>
          </a:xfrm>
          <a:custGeom>
            <a:avLst/>
            <a:gdLst/>
            <a:ahLst/>
            <a:cxnLst/>
            <a:rect r="r" b="b" t="t" l="l"/>
            <a:pathLst>
              <a:path h="3784087" w="5434068">
                <a:moveTo>
                  <a:pt x="0" y="0"/>
                </a:moveTo>
                <a:lnTo>
                  <a:pt x="5434067" y="0"/>
                </a:lnTo>
                <a:lnTo>
                  <a:pt x="5434067" y="3784087"/>
                </a:lnTo>
                <a:lnTo>
                  <a:pt x="0" y="37840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2321322" y="6875088"/>
            <a:ext cx="478873" cy="375117"/>
            <a:chOff x="0" y="0"/>
            <a:chExt cx="457200" cy="358140"/>
          </a:xfrm>
        </p:grpSpPr>
        <p:sp>
          <p:nvSpPr>
            <p:cNvPr name="Freeform 6" id="6"/>
            <p:cNvSpPr/>
            <p:nvPr/>
          </p:nvSpPr>
          <p:spPr>
            <a:xfrm flipH="false" flipV="false" rot="0">
              <a:off x="48260" y="48260"/>
              <a:ext cx="359410" cy="259080"/>
            </a:xfrm>
            <a:custGeom>
              <a:avLst/>
              <a:gdLst/>
              <a:ahLst/>
              <a:cxnLst/>
              <a:rect r="r" b="b" t="t" l="l"/>
              <a:pathLst>
                <a:path h="259080" w="359410">
                  <a:moveTo>
                    <a:pt x="44450" y="96520"/>
                  </a:moveTo>
                  <a:cubicBezTo>
                    <a:pt x="160020" y="201930"/>
                    <a:pt x="165100" y="194310"/>
                    <a:pt x="176530" y="184150"/>
                  </a:cubicBezTo>
                  <a:cubicBezTo>
                    <a:pt x="207010" y="157480"/>
                    <a:pt x="280670" y="33020"/>
                    <a:pt x="312420" y="11430"/>
                  </a:cubicBezTo>
                  <a:cubicBezTo>
                    <a:pt x="323850" y="3810"/>
                    <a:pt x="334010" y="0"/>
                    <a:pt x="341630" y="2540"/>
                  </a:cubicBezTo>
                  <a:cubicBezTo>
                    <a:pt x="349250" y="3810"/>
                    <a:pt x="356870" y="13970"/>
                    <a:pt x="358140" y="20320"/>
                  </a:cubicBezTo>
                  <a:cubicBezTo>
                    <a:pt x="359410" y="26670"/>
                    <a:pt x="356870" y="38100"/>
                    <a:pt x="351790" y="43180"/>
                  </a:cubicBezTo>
                  <a:cubicBezTo>
                    <a:pt x="346710" y="48260"/>
                    <a:pt x="336550" y="53340"/>
                    <a:pt x="328930" y="52070"/>
                  </a:cubicBezTo>
                  <a:cubicBezTo>
                    <a:pt x="321310" y="50800"/>
                    <a:pt x="308610" y="36830"/>
                    <a:pt x="307340" y="29210"/>
                  </a:cubicBezTo>
                  <a:cubicBezTo>
                    <a:pt x="306070" y="22860"/>
                    <a:pt x="309880" y="11430"/>
                    <a:pt x="316230" y="7620"/>
                  </a:cubicBezTo>
                  <a:cubicBezTo>
                    <a:pt x="322580" y="2540"/>
                    <a:pt x="340360" y="0"/>
                    <a:pt x="346710" y="5080"/>
                  </a:cubicBezTo>
                  <a:cubicBezTo>
                    <a:pt x="353060" y="10160"/>
                    <a:pt x="356870" y="26670"/>
                    <a:pt x="353060" y="41910"/>
                  </a:cubicBezTo>
                  <a:cubicBezTo>
                    <a:pt x="342900" y="80010"/>
                    <a:pt x="251460" y="181610"/>
                    <a:pt x="213360" y="218440"/>
                  </a:cubicBezTo>
                  <a:cubicBezTo>
                    <a:pt x="191770" y="238760"/>
                    <a:pt x="176530" y="259080"/>
                    <a:pt x="156210" y="259080"/>
                  </a:cubicBezTo>
                  <a:cubicBezTo>
                    <a:pt x="134620" y="259080"/>
                    <a:pt x="109220" y="233680"/>
                    <a:pt x="86360" y="214630"/>
                  </a:cubicBezTo>
                  <a:cubicBezTo>
                    <a:pt x="58420" y="191770"/>
                    <a:pt x="8890" y="148590"/>
                    <a:pt x="2540" y="124460"/>
                  </a:cubicBezTo>
                  <a:cubicBezTo>
                    <a:pt x="0" y="111760"/>
                    <a:pt x="3810" y="96520"/>
                    <a:pt x="11430" y="91440"/>
                  </a:cubicBezTo>
                  <a:cubicBezTo>
                    <a:pt x="19050" y="86360"/>
                    <a:pt x="44450" y="96520"/>
                    <a:pt x="44450" y="96520"/>
                  </a:cubicBezTo>
                </a:path>
              </a:pathLst>
            </a:custGeom>
            <a:solidFill>
              <a:srgbClr val="000000">
                <a:alpha val="0"/>
              </a:srgbClr>
            </a:solidFill>
            <a:ln cap="sq">
              <a:noFill/>
              <a:prstDash val="solid"/>
              <a:miter/>
            </a:ln>
          </p:spPr>
        </p:sp>
      </p:grpSp>
      <p:sp>
        <p:nvSpPr>
          <p:cNvPr name="TextBox 7" id="7"/>
          <p:cNvSpPr txBox="true"/>
          <p:nvPr/>
        </p:nvSpPr>
        <p:spPr>
          <a:xfrm rot="0">
            <a:off x="3791781" y="606743"/>
            <a:ext cx="10984569" cy="786765"/>
          </a:xfrm>
          <a:prstGeom prst="rect">
            <a:avLst/>
          </a:prstGeom>
        </p:spPr>
        <p:txBody>
          <a:bodyPr anchor="t" rtlCol="false" tIns="0" lIns="0" bIns="0" rIns="0">
            <a:spAutoFit/>
          </a:bodyPr>
          <a:lstStyle/>
          <a:p>
            <a:pPr algn="ctr">
              <a:lnSpc>
                <a:spcPts val="6240"/>
              </a:lnSpc>
            </a:pPr>
            <a:r>
              <a:rPr lang="en-US" sz="4800" spc="336">
                <a:solidFill>
                  <a:srgbClr val="FFFFFF"/>
                </a:solidFill>
                <a:latin typeface="Londrina Solid Heavy"/>
              </a:rPr>
              <a:t>Data Preparation</a:t>
            </a:r>
          </a:p>
        </p:txBody>
      </p:sp>
      <p:sp>
        <p:nvSpPr>
          <p:cNvPr name="TextBox 8" id="8"/>
          <p:cNvSpPr txBox="true"/>
          <p:nvPr/>
        </p:nvSpPr>
        <p:spPr>
          <a:xfrm rot="0">
            <a:off x="5567625" y="1842693"/>
            <a:ext cx="7432882" cy="994791"/>
          </a:xfrm>
          <a:prstGeom prst="rect">
            <a:avLst/>
          </a:prstGeom>
        </p:spPr>
        <p:txBody>
          <a:bodyPr anchor="t" rtlCol="false" tIns="0" lIns="0" bIns="0" rIns="0">
            <a:spAutoFit/>
          </a:bodyPr>
          <a:lstStyle/>
          <a:p>
            <a:pPr algn="ctr" marL="0" indent="0" lvl="0">
              <a:lnSpc>
                <a:spcPts val="7752"/>
              </a:lnSpc>
            </a:pPr>
            <a:r>
              <a:rPr lang="en-US" sz="6800" spc="190">
                <a:solidFill>
                  <a:srgbClr val="A15C64"/>
                </a:solidFill>
                <a:latin typeface="Londrina Solid Heavy"/>
              </a:rPr>
              <a:t>ONE-HOT ENCODING</a:t>
            </a:r>
          </a:p>
        </p:txBody>
      </p:sp>
      <p:sp>
        <p:nvSpPr>
          <p:cNvPr name="TextBox 9" id="9"/>
          <p:cNvSpPr txBox="true"/>
          <p:nvPr/>
        </p:nvSpPr>
        <p:spPr>
          <a:xfrm rot="0">
            <a:off x="3405953" y="5067300"/>
            <a:ext cx="5504792" cy="2804160"/>
          </a:xfrm>
          <a:prstGeom prst="rect">
            <a:avLst/>
          </a:prstGeom>
        </p:spPr>
        <p:txBody>
          <a:bodyPr anchor="t" rtlCol="false" tIns="0" lIns="0" bIns="0" rIns="0">
            <a:spAutoFit/>
          </a:bodyPr>
          <a:lstStyle/>
          <a:p>
            <a:pPr algn="ctr">
              <a:lnSpc>
                <a:spcPts val="7409"/>
              </a:lnSpc>
            </a:pPr>
            <a:r>
              <a:rPr lang="en-US" sz="5699">
                <a:solidFill>
                  <a:srgbClr val="A2272C"/>
                </a:solidFill>
                <a:latin typeface="Londrina Solid"/>
              </a:rPr>
              <a:t>Turning categorical data into integer variables</a:t>
            </a:r>
          </a:p>
        </p:txBody>
      </p:sp>
      <p:sp>
        <p:nvSpPr>
          <p:cNvPr name="Freeform 10" id="10"/>
          <p:cNvSpPr/>
          <p:nvPr/>
        </p:nvSpPr>
        <p:spPr>
          <a:xfrm flipH="false" flipV="false" rot="0">
            <a:off x="0" y="9192004"/>
            <a:ext cx="4245798" cy="1549716"/>
          </a:xfrm>
          <a:custGeom>
            <a:avLst/>
            <a:gdLst/>
            <a:ahLst/>
            <a:cxnLst/>
            <a:rect r="r" b="b" t="t" l="l"/>
            <a:pathLst>
              <a:path h="1549716" w="4245798">
                <a:moveTo>
                  <a:pt x="0" y="0"/>
                </a:moveTo>
                <a:lnTo>
                  <a:pt x="4245798" y="0"/>
                </a:lnTo>
                <a:lnTo>
                  <a:pt x="4245798" y="1549717"/>
                </a:lnTo>
                <a:lnTo>
                  <a:pt x="0" y="1549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243980" y="8563168"/>
            <a:ext cx="1257673" cy="1257673"/>
          </a:xfrm>
          <a:custGeom>
            <a:avLst/>
            <a:gdLst/>
            <a:ahLst/>
            <a:cxnLst/>
            <a:rect r="r" b="b" t="t" l="l"/>
            <a:pathLst>
              <a:path h="1257673" w="1257673">
                <a:moveTo>
                  <a:pt x="0" y="0"/>
                </a:moveTo>
                <a:lnTo>
                  <a:pt x="1257673" y="0"/>
                </a:lnTo>
                <a:lnTo>
                  <a:pt x="1257673" y="1257673"/>
                </a:lnTo>
                <a:lnTo>
                  <a:pt x="0" y="12576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2600699" y="7774879"/>
            <a:ext cx="950477" cy="950477"/>
          </a:xfrm>
          <a:custGeom>
            <a:avLst/>
            <a:gdLst/>
            <a:ahLst/>
            <a:cxnLst/>
            <a:rect r="r" b="b" t="t" l="l"/>
            <a:pathLst>
              <a:path h="950477" w="950477">
                <a:moveTo>
                  <a:pt x="0" y="0"/>
                </a:moveTo>
                <a:lnTo>
                  <a:pt x="950477" y="0"/>
                </a:lnTo>
                <a:lnTo>
                  <a:pt x="950477" y="950477"/>
                </a:lnTo>
                <a:lnTo>
                  <a:pt x="0" y="9504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6034455" y="2055758"/>
            <a:ext cx="858964" cy="4114800"/>
          </a:xfrm>
          <a:custGeom>
            <a:avLst/>
            <a:gdLst/>
            <a:ahLst/>
            <a:cxnLst/>
            <a:rect r="r" b="b" t="t" l="l"/>
            <a:pathLst>
              <a:path h="4114800" w="858964">
                <a:moveTo>
                  <a:pt x="0" y="0"/>
                </a:moveTo>
                <a:lnTo>
                  <a:pt x="858965" y="0"/>
                </a:lnTo>
                <a:lnTo>
                  <a:pt x="858965"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6861315" y="2055758"/>
            <a:ext cx="858964" cy="4114800"/>
          </a:xfrm>
          <a:custGeom>
            <a:avLst/>
            <a:gdLst/>
            <a:ahLst/>
            <a:cxnLst/>
            <a:rect r="r" b="b" t="t" l="l"/>
            <a:pathLst>
              <a:path h="4114800" w="858964">
                <a:moveTo>
                  <a:pt x="0" y="0"/>
                </a:moveTo>
                <a:lnTo>
                  <a:pt x="858964" y="0"/>
                </a:lnTo>
                <a:lnTo>
                  <a:pt x="858964"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4587601" y="8617604"/>
            <a:ext cx="4579532" cy="4579532"/>
          </a:xfrm>
          <a:custGeom>
            <a:avLst/>
            <a:gdLst/>
            <a:ahLst/>
            <a:cxnLst/>
            <a:rect r="r" b="b" t="t" l="l"/>
            <a:pathLst>
              <a:path h="4579532" w="4579532">
                <a:moveTo>
                  <a:pt x="0" y="0"/>
                </a:moveTo>
                <a:lnTo>
                  <a:pt x="4579532" y="0"/>
                </a:lnTo>
                <a:lnTo>
                  <a:pt x="4579532" y="4579532"/>
                </a:lnTo>
                <a:lnTo>
                  <a:pt x="0" y="45795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1220261" y="2743553"/>
            <a:ext cx="1602095" cy="1602095"/>
          </a:xfrm>
          <a:custGeom>
            <a:avLst/>
            <a:gdLst/>
            <a:ahLst/>
            <a:cxnLst/>
            <a:rect r="r" b="b" t="t" l="l"/>
            <a:pathLst>
              <a:path h="1602095" w="1602095">
                <a:moveTo>
                  <a:pt x="0" y="0"/>
                </a:moveTo>
                <a:lnTo>
                  <a:pt x="1602095" y="0"/>
                </a:lnTo>
                <a:lnTo>
                  <a:pt x="1602095" y="1602095"/>
                </a:lnTo>
                <a:lnTo>
                  <a:pt x="0" y="160209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7" id="17"/>
          <p:cNvGrpSpPr/>
          <p:nvPr/>
        </p:nvGrpSpPr>
        <p:grpSpPr>
          <a:xfrm rot="0">
            <a:off x="10299879" y="4502804"/>
            <a:ext cx="4521758" cy="4114800"/>
            <a:chOff x="0" y="0"/>
            <a:chExt cx="6029011" cy="5486400"/>
          </a:xfrm>
        </p:grpSpPr>
        <p:sp>
          <p:nvSpPr>
            <p:cNvPr name="Freeform 18" id="18"/>
            <p:cNvSpPr/>
            <p:nvPr/>
          </p:nvSpPr>
          <p:spPr>
            <a:xfrm flipH="false" flipV="false" rot="0">
              <a:off x="0" y="0"/>
              <a:ext cx="6029011" cy="5486400"/>
            </a:xfrm>
            <a:custGeom>
              <a:avLst/>
              <a:gdLst/>
              <a:ahLst/>
              <a:cxnLst/>
              <a:rect r="r" b="b" t="t" l="l"/>
              <a:pathLst>
                <a:path h="5486400" w="6029011">
                  <a:moveTo>
                    <a:pt x="0" y="0"/>
                  </a:moveTo>
                  <a:lnTo>
                    <a:pt x="6029011" y="0"/>
                  </a:lnTo>
                  <a:lnTo>
                    <a:pt x="6029011" y="5486400"/>
                  </a:lnTo>
                  <a:lnTo>
                    <a:pt x="0" y="54864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9" id="19"/>
            <p:cNvSpPr txBox="true"/>
            <p:nvPr/>
          </p:nvSpPr>
          <p:spPr>
            <a:xfrm rot="0">
              <a:off x="3912316" y="1370538"/>
              <a:ext cx="1234818" cy="1038831"/>
            </a:xfrm>
            <a:prstGeom prst="rect">
              <a:avLst/>
            </a:prstGeom>
          </p:spPr>
          <p:txBody>
            <a:bodyPr anchor="t" rtlCol="false" tIns="0" lIns="0" bIns="0" rIns="0">
              <a:spAutoFit/>
            </a:bodyPr>
            <a:lstStyle/>
            <a:p>
              <a:pPr algn="ctr" marL="0" indent="0" lvl="0">
                <a:lnSpc>
                  <a:spcPts val="5901"/>
                </a:lnSpc>
              </a:pPr>
              <a:r>
                <a:rPr lang="en-US" sz="5176" spc="144">
                  <a:solidFill>
                    <a:srgbClr val="FFF8ED"/>
                  </a:solidFill>
                  <a:latin typeface="Londrina Solid Heavy"/>
                </a:rPr>
                <a:t>01</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DAGB66a_5PI</dc:identifier>
  <dcterms:modified xsi:type="dcterms:W3CDTF">2011-08-01T06:04:30Z</dcterms:modified>
  <cp:revision>1</cp:revision>
  <dc:title>Cardiovascular</dc:title>
</cp:coreProperties>
</file>